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4"/>
  </p:handout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7" r:id="rId10"/>
    <p:sldId id="268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61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>
      <p:cViewPr varScale="1">
        <p:scale>
          <a:sx n="106" d="100"/>
          <a:sy n="106" d="100"/>
        </p:scale>
        <p:origin x="11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73475" y="5351463"/>
            <a:ext cx="6154738" cy="1109662"/>
          </a:xfrm>
        </p:spPr>
        <p:txBody>
          <a:bodyPr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73475" y="6072188"/>
            <a:ext cx="6154738" cy="596900"/>
          </a:xfrm>
        </p:spPr>
        <p:txBody>
          <a:bodyPr/>
          <a:lstStyle>
            <a:lvl1pPr marL="0" indent="0">
              <a:buFontTx/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11796504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42188" y="2563813"/>
            <a:ext cx="2054225" cy="37449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76338" y="2563813"/>
            <a:ext cx="6013450" cy="37449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13391973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16254299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9642330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76338" y="3214688"/>
            <a:ext cx="3744912" cy="30940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73650" y="3214688"/>
            <a:ext cx="3746500" cy="30940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150932485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18727383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="" xmlns:p14="http://schemas.microsoft.com/office/powerpoint/2010/main" val="38800189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7816632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30880392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33437642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43213" y="2563813"/>
            <a:ext cx="65532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5516563"/>
            <a:ext cx="9144000" cy="1341437"/>
          </a:xfrm>
          <a:prstGeom prst="rect">
            <a:avLst/>
          </a:prstGeom>
          <a:gradFill rotWithShape="1">
            <a:gsLst>
              <a:gs pos="0">
                <a:srgbClr val="765E2F">
                  <a:alpha val="0"/>
                </a:srgbClr>
              </a:gs>
              <a:gs pos="100000">
                <a:schemeClr val="folHlink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uk-UA" alt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6338" y="3214688"/>
            <a:ext cx="7643812" cy="309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alphaModFix amt="3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55776" y="1412776"/>
            <a:ext cx="6264695" cy="2520280"/>
          </a:xfrm>
          <a:noFill/>
        </p:spPr>
        <p:txBody>
          <a:bodyPr/>
          <a:lstStyle/>
          <a:p>
            <a:pPr>
              <a:spcAft>
                <a:spcPts val="0"/>
              </a:spcAft>
            </a:pPr>
            <a:r>
              <a:rPr lang="ru-RU" sz="2800" kern="100" spc="-2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Об организации работы уполномоченных (доверенных) лиц по охране труда профсоюзных организаций.</a:t>
            </a:r>
            <a:endParaRPr lang="uk-UA" altLang="ru-RU" sz="2800" dirty="0">
              <a:latin typeface="Tahoma" panose="020B0604030504040204" pitchFamily="34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203848" y="4941168"/>
            <a:ext cx="5940152" cy="1656184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i="1" dirty="0" err="1">
                <a:solidFill>
                  <a:srgbClr val="000000"/>
                </a:solidFill>
              </a:rPr>
              <a:t>Кирилах</a:t>
            </a:r>
            <a:r>
              <a:rPr lang="ru-RU" i="1" dirty="0">
                <a:solidFill>
                  <a:srgbClr val="000000"/>
                </a:solidFill>
              </a:rPr>
              <a:t> Тамара Александровна, </a:t>
            </a:r>
            <a:r>
              <a:rPr lang="ru-RU" sz="2000" i="1" dirty="0" smtClean="0">
                <a:solidFill>
                  <a:srgbClr val="000000"/>
                </a:solidFill>
              </a:rPr>
              <a:t>главный</a:t>
            </a:r>
            <a:r>
              <a:rPr lang="ru-RU" i="1" dirty="0" smtClean="0">
                <a:solidFill>
                  <a:srgbClr val="000000"/>
                </a:solidFill>
              </a:rPr>
              <a:t> </a:t>
            </a:r>
            <a:r>
              <a:rPr lang="ru-RU" sz="1800" i="1" dirty="0" smtClean="0">
                <a:solidFill>
                  <a:srgbClr val="000000"/>
                </a:solidFill>
              </a:rPr>
              <a:t>технический </a:t>
            </a:r>
            <a:r>
              <a:rPr lang="ru-RU" sz="1800" i="1" dirty="0">
                <a:solidFill>
                  <a:srgbClr val="000000"/>
                </a:solidFill>
              </a:rPr>
              <a:t>инспектор  труда                                      </a:t>
            </a:r>
            <a:r>
              <a:rPr lang="ru-RU" sz="1800" i="1" dirty="0" smtClean="0">
                <a:solidFill>
                  <a:srgbClr val="000000"/>
                </a:solidFill>
              </a:rPr>
              <a:t> краевой </a:t>
            </a:r>
            <a:r>
              <a:rPr lang="ru-RU" sz="1800" i="1">
                <a:solidFill>
                  <a:srgbClr val="000000"/>
                </a:solidFill>
              </a:rPr>
              <a:t>организации </a:t>
            </a:r>
            <a:r>
              <a:rPr lang="ru-RU" sz="1800" i="1" smtClean="0">
                <a:solidFill>
                  <a:srgbClr val="000000"/>
                </a:solidFill>
              </a:rPr>
              <a:t>Профсоюза                                                               </a:t>
            </a:r>
            <a:r>
              <a:rPr lang="ru-RU" sz="1800" i="1" dirty="0" smtClean="0">
                <a:solidFill>
                  <a:srgbClr val="000000"/>
                </a:solidFill>
              </a:rPr>
              <a:t>Общероссийского Профсоюза образования</a:t>
            </a:r>
            <a:endParaRPr lang="ru-RU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48471"/>
            <a:ext cx="8568952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200" b="1" u="sng" kern="100" spc="-55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проводит проверки:</a:t>
            </a:r>
          </a:p>
          <a:p>
            <a:pPr indent="450215" algn="just">
              <a:spcAft>
                <a:spcPts val="0"/>
              </a:spcAft>
            </a:pPr>
            <a:endParaRPr lang="ru-RU" u="sng" kern="100" dirty="0">
              <a:solidFill>
                <a:srgbClr val="FF0000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lvl="0" indent="450215">
              <a:spcAft>
                <a:spcPts val="0"/>
              </a:spcAft>
            </a:pP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-обеспечения работников </a:t>
            </a:r>
            <a:r>
              <a:rPr lang="ru-RU" sz="32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специальной одеждой, специальной обувью</a:t>
            </a: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и другими средствами защиты;</a:t>
            </a:r>
            <a:endParaRPr lang="ru-RU" kern="100" dirty="0">
              <a:solidFill>
                <a:srgbClr val="66CCFF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lvl="0" indent="450215">
              <a:spcAft>
                <a:spcPts val="0"/>
              </a:spcAft>
            </a:pP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-содержания </a:t>
            </a:r>
            <a:r>
              <a:rPr lang="ru-RU" sz="32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санитарно-бытовых помещений;</a:t>
            </a:r>
            <a:endParaRPr lang="ru-RU" kern="100" dirty="0">
              <a:solidFill>
                <a:srgbClr val="66CCFF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lvl="0" indent="450215">
              <a:spcAft>
                <a:spcPts val="0"/>
              </a:spcAft>
            </a:pP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</a:t>
            </a:r>
            <a:r>
              <a:rPr lang="ru-RU" sz="32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организации и проведения предварительных</a:t>
            </a: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(при поступлении на работу) и </a:t>
            </a:r>
            <a:r>
              <a:rPr lang="ru-RU" sz="32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периодических медицинских осмотров;</a:t>
            </a:r>
            <a:endParaRPr lang="ru-RU" kern="100" dirty="0">
              <a:solidFill>
                <a:srgbClr val="66CCFF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lvl="0" indent="450215">
              <a:spcAft>
                <a:spcPts val="0"/>
              </a:spcAft>
            </a:pP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-своевременного и регулярного обновления информации на стендах и уголках по охране труда.</a:t>
            </a:r>
            <a:endParaRPr lang="ru-RU" kern="100" dirty="0">
              <a:solidFill>
                <a:srgbClr val="66CCFF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30355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568952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200" b="1" u="sng" kern="100" spc="-55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имеет  право:</a:t>
            </a:r>
          </a:p>
          <a:p>
            <a:pPr indent="450215" algn="ctr">
              <a:spcAft>
                <a:spcPts val="0"/>
              </a:spcAft>
            </a:pPr>
            <a:endParaRPr lang="ru-RU" u="sng" kern="100" dirty="0">
              <a:solidFill>
                <a:srgbClr val="FF0000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-выдавать руководителю обязательные к рассмотрению </a:t>
            </a:r>
            <a:r>
              <a:rPr lang="ru-RU" sz="32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представления </a:t>
            </a: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об устранении выявленных нарушений законодательства об охране труда;</a:t>
            </a:r>
            <a:endParaRPr lang="ru-RU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    -</a:t>
            </a:r>
            <a:r>
              <a:rPr lang="ru-RU" sz="32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получать от руководителей информацию:</a:t>
            </a:r>
            <a:endParaRPr lang="ru-RU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-о состоянии условий и охраны труда;</a:t>
            </a:r>
            <a:endParaRPr lang="ru-RU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-производственного травматизма;</a:t>
            </a:r>
            <a:endParaRPr lang="ru-RU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 фактов выявленных профессиональных заболеваний;</a:t>
            </a:r>
            <a:endParaRPr lang="ru-RU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 об обязательном социальном страховании работников.</a:t>
            </a:r>
            <a:endParaRPr lang="ru-RU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10716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568952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200" b="1" u="sng" kern="100" spc="-55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имеет  право:</a:t>
            </a:r>
          </a:p>
          <a:p>
            <a:pPr indent="450215" algn="ctr">
              <a:spcAft>
                <a:spcPts val="0"/>
              </a:spcAft>
            </a:pPr>
            <a:endParaRPr lang="ru-RU" u="sng" kern="100" dirty="0">
              <a:solidFill>
                <a:srgbClr val="FF0000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32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-принимать участие в работе комиссии по расследованию несчастных случаев</a:t>
            </a: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на производстве с целью защиты прав работников на возмещение вреда, причиненного их здоровью;</a:t>
            </a:r>
            <a:endParaRPr lang="ru-RU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</a:t>
            </a:r>
            <a:r>
              <a:rPr lang="ru-RU" sz="32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осуществлять контроль</a:t>
            </a: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за выполнением руководителем мероприятий по охране труда, предусмотренных </a:t>
            </a:r>
            <a:r>
              <a:rPr lang="ru-RU" sz="32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коллективным договором, соглашением по охране</a:t>
            </a: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труда,</a:t>
            </a: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а также мероприятий по результатам специальной оценки условий труда и расследования несчастных случаев на производстве;</a:t>
            </a:r>
            <a:endParaRPr lang="ru-RU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27344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56895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200" b="1" u="sng" kern="100" spc="-55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имеет  право:</a:t>
            </a:r>
          </a:p>
          <a:p>
            <a:pPr indent="450215" algn="ctr">
              <a:spcAft>
                <a:spcPts val="0"/>
              </a:spcAft>
            </a:pPr>
            <a:endParaRPr lang="ru-RU" u="sng" kern="100" dirty="0">
              <a:solidFill>
                <a:srgbClr val="FF0000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28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-обращаться  к руководителю, в профсоюзный комитет образовательной организации, в техническую инспекцию труда Профсоюза, в территориальную государственную инспекцию труда с предложениями о привлечении к ответственности должностных лиц за нарушения требований законодательства об охране труда;</a:t>
            </a:r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28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</a:t>
            </a:r>
            <a:r>
              <a:rPr lang="ru-RU" sz="28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принимать участие в рассмотрении трудовых споров,</a:t>
            </a:r>
            <a:r>
              <a:rPr lang="ru-RU" sz="28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связанных с нарушением законодательства об охране труда, невыполнением работодателем обязательств коллективного договора и Соглашения по охране труда;</a:t>
            </a:r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04059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56895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200" b="1" u="sng" kern="100" spc="-55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имеет  право:</a:t>
            </a:r>
          </a:p>
          <a:p>
            <a:pPr indent="450215" algn="ctr">
              <a:spcAft>
                <a:spcPts val="0"/>
              </a:spcAft>
            </a:pPr>
            <a:endParaRPr lang="ru-RU" u="sng" kern="100" dirty="0">
              <a:solidFill>
                <a:srgbClr val="FF0000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8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-участвовать в разработке мероприятий коллективного договора и Соглашения по охране труда;</a:t>
            </a:r>
            <a:endParaRPr lang="ru-RU" sz="16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8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-информировать работников образовательной организации о выявленных нарушениях требований безопасности, состояния условий и охраны труда и принятых мерах по их устранению;</a:t>
            </a:r>
            <a:endParaRPr lang="ru-RU" sz="16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8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-принимать участие в работе комиссий по испытаниям и приему в эксплуатацию оборудования,</a:t>
            </a:r>
            <a:r>
              <a:rPr lang="ru-RU" sz="28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также по приемке учебных,  учебно-производственных участков образовательной организации к новому учебному году;</a:t>
            </a:r>
            <a:endParaRPr lang="ru-RU" sz="16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07458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16632"/>
            <a:ext cx="856895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200" b="1" u="sng" kern="100" spc="-55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имеет  право:</a:t>
            </a:r>
          </a:p>
          <a:p>
            <a:pPr indent="450215" algn="ctr">
              <a:spcAft>
                <a:spcPts val="0"/>
              </a:spcAft>
            </a:pPr>
            <a:endParaRPr lang="ru-RU" u="sng" kern="100" dirty="0">
              <a:solidFill>
                <a:srgbClr val="FF0000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2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-принимать участие в рассмотрении вопросов финансирования мероприятий по охране труда в образовательной организации</a:t>
            </a: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, обязательного социального страхования от несчастных случаев на производстве, а также осуществление контроля за расходованием средств организации и Фонда социального страхования Российской Федерации, направляемых на предупредительные меры по сокращению производственного травматизма и профессиональных заболеваний;</a:t>
            </a:r>
            <a:endParaRPr lang="ru-RU" sz="32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58151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568952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200" b="1" u="sng" kern="100" spc="-55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имеет  право:</a:t>
            </a:r>
          </a:p>
          <a:p>
            <a:pPr indent="450215" algn="ctr">
              <a:spcAft>
                <a:spcPts val="0"/>
              </a:spcAft>
            </a:pPr>
            <a:endParaRPr lang="ru-RU" u="sng" kern="100" dirty="0">
              <a:solidFill>
                <a:srgbClr val="FF0000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lvl="0" indent="450215" algn="just">
              <a:spcAft>
                <a:spcPts val="0"/>
              </a:spcAft>
            </a:pPr>
            <a:r>
              <a:rPr lang="ru-RU" sz="28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</a:t>
            </a:r>
            <a:r>
              <a:rPr lang="ru-RU" sz="28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принимать участие в работе комиссии по специальной оценке условий труда на рабочих местах;</a:t>
            </a:r>
          </a:p>
          <a:p>
            <a:pPr lvl="0" indent="450215" algn="just">
              <a:spcAft>
                <a:spcPts val="0"/>
              </a:spcAft>
            </a:pPr>
            <a:endParaRPr lang="ru-RU" sz="3200" kern="100" spc="-55" dirty="0">
              <a:solidFill>
                <a:srgbClr val="000000"/>
              </a:solidFill>
              <a:latin typeface="Times New Roman" panose="02020603050405020304" pitchFamily="18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-участвовать в подготовке локальных нормативных правовых актов об охране труда;</a:t>
            </a:r>
          </a:p>
          <a:p>
            <a:pPr indent="450215">
              <a:spcAft>
                <a:spcPts val="0"/>
              </a:spcAft>
            </a:pPr>
            <a:endParaRPr lang="ru-RU" sz="32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-проходить обучение по охране труда и проверку знания требований охраны труда в соответствии с Порядком, установленным федеральным органом исполнительной власти.</a:t>
            </a:r>
            <a:endParaRPr lang="ru-RU" sz="32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78551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200" b="1" u="sng" kern="100" spc="-60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ГАРАНТИИ ПРАВ ДЕЯТЕЛЬНОСТИ УПОЛНОМОЧЕННЫХ </a:t>
            </a:r>
            <a:r>
              <a:rPr lang="ru-RU" sz="3200" b="1" u="sng" kern="100" spc="-70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ЛИЦ ПО ОХРАНЕ ТРУДА.</a:t>
            </a:r>
          </a:p>
          <a:p>
            <a:pPr indent="450215" algn="ctr">
              <a:spcAft>
                <a:spcPts val="0"/>
              </a:spcAft>
            </a:pPr>
            <a:endParaRPr lang="ru-RU" sz="2000" u="sng" kern="100" dirty="0">
              <a:solidFill>
                <a:srgbClr val="FF0000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200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В соответствии с Трудовым кодексом РФ уполномоченному предоставляются гарантии, которые устанавливаются  коллективным договором,  а именно</a:t>
            </a:r>
            <a:r>
              <a:rPr lang="ru-RU" sz="3200" kern="100" spc="-4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:</a:t>
            </a:r>
          </a:p>
          <a:p>
            <a:pPr indent="450215" algn="just">
              <a:spcAft>
                <a:spcPts val="0"/>
              </a:spcAft>
            </a:pPr>
            <a:endParaRPr lang="ru-RU" sz="20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200" kern="100" spc="-1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-оказание со стороны работодателя содействия в реализации прав уполномоченного по осуществлению </a:t>
            </a:r>
            <a:r>
              <a:rPr lang="ru-RU" sz="3200" kern="100" spc="-5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контроля за обеспечением здоровых и безопасных условия труда;</a:t>
            </a:r>
            <a:endParaRPr lang="ru-RU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908135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56895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200" b="1" u="sng" kern="100" spc="-60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ГАРАНТИИ ПРАВ ДЕЯТЕЛЬНОСТИ УПОЛНОМОЧЕННЫХ </a:t>
            </a:r>
            <a:r>
              <a:rPr lang="ru-RU" sz="3200" b="1" u="sng" kern="100" spc="-70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ЛИЦ ПО ОХРАНЕ ТРУДА.</a:t>
            </a:r>
          </a:p>
          <a:p>
            <a:pPr indent="450215" algn="ctr">
              <a:spcAft>
                <a:spcPts val="0"/>
              </a:spcAft>
            </a:pPr>
            <a:endParaRPr lang="ru-RU" sz="2000" u="sng" kern="100" dirty="0">
              <a:solidFill>
                <a:srgbClr val="FF0000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lvl="0" indent="450215">
              <a:spcAft>
                <a:spcPts val="0"/>
              </a:spcAft>
            </a:pPr>
            <a:r>
              <a:rPr lang="ru-RU" sz="3200" kern="100" spc="-2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-обеспечение за счет средств образовательного учреждения правилами, </a:t>
            </a:r>
            <a:r>
              <a:rPr lang="ru-RU" sz="3200" kern="100" spc="-5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инструкциями, другими нормативными и справочными  материалами по охране труда;</a:t>
            </a:r>
          </a:p>
          <a:p>
            <a:pPr lvl="0" indent="450215">
              <a:spcAft>
                <a:spcPts val="0"/>
              </a:spcAft>
            </a:pPr>
            <a:endParaRPr lang="ru-RU" sz="3200" kern="100" spc="-55" dirty="0">
              <a:solidFill>
                <a:srgbClr val="000000"/>
              </a:solidFill>
              <a:latin typeface="Times New Roman" panose="02020603050405020304" pitchFamily="18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3200" kern="100" spc="-2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-предоставление для выполнения возложенных на него функций не менее 8 </a:t>
            </a:r>
            <a:r>
              <a:rPr lang="ru-RU" sz="3200" kern="100" spc="-4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часов в неделю с оплатой по среднему заработку в соответствии с коллективным договором;</a:t>
            </a:r>
            <a:endParaRPr lang="ru-RU" sz="32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48864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56895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200" b="1" u="sng" kern="100" spc="-60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ГАРАНТИИ ПРАВ ДЕЯТЕЛЬНОСТИ УПОЛНОМОЧЕННЫХ </a:t>
            </a:r>
            <a:r>
              <a:rPr lang="ru-RU" sz="3200" b="1" u="sng" kern="100" spc="-70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ЛИЦ ПО ОХРАНЕ ТРУДА.</a:t>
            </a:r>
          </a:p>
          <a:p>
            <a:pPr indent="450215" algn="ctr">
              <a:spcAft>
                <a:spcPts val="0"/>
              </a:spcAft>
            </a:pPr>
            <a:endParaRPr lang="ru-RU" sz="2000" u="sng" kern="100" dirty="0">
              <a:solidFill>
                <a:srgbClr val="FF0000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lvl="0" indent="450215">
              <a:spcAft>
                <a:spcPts val="0"/>
              </a:spcAft>
            </a:pPr>
            <a:r>
              <a:rPr lang="ru-RU" sz="3200" kern="100" spc="-2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-оплату обучения по программам,  установленным Порядком обучения по охране труда и проверки знания требований охраны труда, установленным федеральным органом исполнительной власти,  с освобождением на время обучения от основной работы с сохранением заработной платы.</a:t>
            </a:r>
            <a:endParaRPr lang="ru-RU" kern="100" dirty="0">
              <a:solidFill>
                <a:srgbClr val="66CCFF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115124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395536" y="260648"/>
            <a:ext cx="8352928" cy="6192687"/>
          </a:xfrm>
        </p:spPr>
        <p:txBody>
          <a:bodyPr/>
          <a:lstStyle/>
          <a:p>
            <a:pPr marL="0" indent="0">
              <a:buNone/>
            </a:pPr>
            <a:r>
              <a:rPr lang="ru-RU" kern="100" spc="-2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</a:rPr>
              <a:t>Профсоюзный комитет обеспечивает избрание уполномоченного, а работодатель образовательной организации содействует его избранию.</a:t>
            </a:r>
          </a:p>
          <a:p>
            <a:pPr marL="0" indent="0">
              <a:buNone/>
            </a:pPr>
            <a:endParaRPr lang="ru-RU" kern="100" spc="-20" dirty="0">
              <a:solidFill>
                <a:srgbClr val="000000"/>
              </a:solidFill>
              <a:latin typeface="Times New Roman" panose="02020603050405020304" pitchFamily="18" charset="0"/>
              <a:ea typeface="Lucida Sans Unicode" panose="020B060203050402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kern="10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является членом Профсоюза </a:t>
            </a:r>
            <a:r>
              <a:rPr lang="ru-RU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и не занимает должность, в соответствии с которой несет ответственность за состояние условий и охраны труда в образовательной организации.</a:t>
            </a:r>
          </a:p>
          <a:p>
            <a:pPr marL="0" indent="0" algn="just">
              <a:spcAft>
                <a:spcPts val="0"/>
              </a:spcAft>
              <a:buNone/>
            </a:pPr>
            <a:endParaRPr lang="ru-RU" b="1" kern="100" dirty="0">
              <a:solidFill>
                <a:srgbClr val="000000"/>
              </a:solidFill>
              <a:latin typeface="Times New Roman" panose="02020603050405020304" pitchFamily="18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</a:t>
            </a:r>
            <a:r>
              <a:rPr lang="ru-RU" kern="10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является представителем профсоюзного комитета образовательной организации.</a:t>
            </a:r>
            <a:endParaRPr lang="ru-RU" sz="1600" kern="100" dirty="0"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b="1" kern="100" dirty="0">
              <a:solidFill>
                <a:srgbClr val="000000"/>
              </a:solidFill>
              <a:latin typeface="Times New Roman" panose="02020603050405020304" pitchFamily="18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1600" kern="100" dirty="0"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Стрелка: вниз 4"/>
          <p:cNvSpPr/>
          <p:nvPr/>
        </p:nvSpPr>
        <p:spPr>
          <a:xfrm>
            <a:off x="4427984" y="1628800"/>
            <a:ext cx="360040" cy="576064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: вниз 5"/>
          <p:cNvSpPr/>
          <p:nvPr/>
        </p:nvSpPr>
        <p:spPr>
          <a:xfrm>
            <a:off x="4394626" y="3933056"/>
            <a:ext cx="360040" cy="576064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5645949"/>
            <a:ext cx="377985" cy="5913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841324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76672"/>
            <a:ext cx="856895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kern="100" spc="-2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За активную и добросовестную работу, способствующую улучшению условий и охраны труда в образовательной организации, уполномоченный материально и морально поощряется в форме доплаты к должностному окладу, предоставления дополнительного отпуска из средств образовательной организации или профсоюзного комитета.</a:t>
            </a:r>
            <a:endParaRPr lang="ru-RU" sz="32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780320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76672"/>
            <a:ext cx="8568952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kern="100" spc="-2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несет ответственность за  реализацию плана профсоюзного контроля условий труда работников организации, утвержденного профсоюзным комитетом.</a:t>
            </a:r>
          </a:p>
          <a:p>
            <a:pPr indent="450215" algn="just">
              <a:spcAft>
                <a:spcPts val="0"/>
              </a:spcAft>
            </a:pPr>
            <a:endParaRPr lang="ru-RU" sz="3200" kern="100" spc="-25" dirty="0">
              <a:solidFill>
                <a:srgbClr val="000000"/>
              </a:solidFill>
              <a:latin typeface="Times New Roman" panose="02020603050405020304" pitchFamily="18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200" kern="100" spc="-2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Руководитель образовательной организации несет ответственность за нарушение прав уполномоченных по охране труда в порядке, установленном действующим законодательством.</a:t>
            </a:r>
            <a:endParaRPr lang="ru-RU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89464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alphaModFix amt="3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339752" y="2636912"/>
            <a:ext cx="6696744" cy="2808312"/>
          </a:xfrm>
        </p:spPr>
        <p:txBody>
          <a:bodyPr/>
          <a:lstStyle/>
          <a:p>
            <a:pPr algn="ctr"/>
            <a:r>
              <a:rPr lang="ru-RU" sz="6000" dirty="0">
                <a:solidFill>
                  <a:srgbClr val="000000"/>
                </a:solidFill>
              </a:rPr>
              <a:t>Успехов в работе!</a:t>
            </a:r>
          </a:p>
        </p:txBody>
      </p:sp>
    </p:spTree>
    <p:extLst>
      <p:ext uri="{BB962C8B-B14F-4D97-AF65-F5344CB8AC3E}">
        <p14:creationId xmlns="" xmlns:p14="http://schemas.microsoft.com/office/powerpoint/2010/main" val="10688377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88640"/>
            <a:ext cx="828092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избирается открытым голосованием на общем профсоюзном собрании работников образовательной организации на срок полномочий выборного профсоюзного органа.</a:t>
            </a:r>
          </a:p>
          <a:p>
            <a:pPr algn="just">
              <a:spcAft>
                <a:spcPts val="0"/>
              </a:spcAft>
            </a:pPr>
            <a:endParaRPr lang="ru-RU" sz="2800" kern="100" dirty="0">
              <a:solidFill>
                <a:srgbClr val="000000"/>
              </a:solidFill>
              <a:latin typeface="Times New Roman" panose="02020603050405020304" pitchFamily="18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Избрание уполномоченного подтверждается протоколом профсоюзного собрания.</a:t>
            </a:r>
          </a:p>
          <a:p>
            <a:pPr algn="just">
              <a:spcAft>
                <a:spcPts val="0"/>
              </a:spcAft>
            </a:pPr>
            <a:endParaRPr lang="ru-RU" sz="2800" kern="100" dirty="0">
              <a:solidFill>
                <a:srgbClr val="000000"/>
              </a:solidFill>
              <a:latin typeface="Times New Roman" panose="02020603050405020304" pitchFamily="18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kern="100" spc="-1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Количественный состав уполномоченных в образовательной организации определяется профсоюзным комитетом в зависимости от конкретных условий работы и необходимости обеспечения общественного контроля за состоянием охраны труда в образовательной организации.</a:t>
            </a:r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7003" y="1988840"/>
            <a:ext cx="377985" cy="4473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83007" y="3284984"/>
            <a:ext cx="377985" cy="43969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966802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04664"/>
            <a:ext cx="799288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kern="100" spc="-1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в своей деятельности взаимодействует с руководителем, ответственным лицом за охрану труда,  органами федеральной инспекции труда, другими органами надзора и контроля за соблюдением законодательства и иных нормативных правовых актов, содержащих нормы охраны труда. </a:t>
            </a:r>
          </a:p>
          <a:p>
            <a:pPr algn="just">
              <a:spcAft>
                <a:spcPts val="0"/>
              </a:spcAft>
            </a:pPr>
            <a:endParaRPr lang="ru-RU" sz="2800" kern="100" spc="-15" dirty="0">
              <a:solidFill>
                <a:srgbClr val="000000"/>
              </a:solidFill>
              <a:latin typeface="Times New Roman" panose="02020603050405020304" pitchFamily="18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kern="100" spc="-1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 представляет </a:t>
            </a:r>
            <a:r>
              <a:rPr lang="ru-RU" sz="2800" b="1" kern="100" spc="-1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профсоюзную сторону в совместной комиссии по охране труда,</a:t>
            </a:r>
            <a:r>
              <a:rPr lang="ru-RU" sz="2800" kern="100" spc="-1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создаваемой в образовательной организации.</a:t>
            </a:r>
            <a:endParaRPr lang="ru-RU" sz="16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19011" y="3573016"/>
            <a:ext cx="377985" cy="4389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91648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59" y="404664"/>
            <a:ext cx="799288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kern="100" spc="-2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отчитывается о своей работе перед профсоюзной организацией не реже одного раза в год.</a:t>
            </a:r>
            <a:endParaRPr lang="ru-RU" sz="2800" kern="100" spc="-15" dirty="0">
              <a:solidFill>
                <a:srgbClr val="000000"/>
              </a:solidFill>
              <a:latin typeface="Times New Roman" panose="02020603050405020304" pitchFamily="18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kern="100" spc="-2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</a:rPr>
              <a:t>Профсоюзная организация вправе отозвать уполномоченного до истечения срока его полномочий в случае невыполнения им возложенных на него обязанностей.</a:t>
            </a:r>
          </a:p>
          <a:p>
            <a:pPr algn="just">
              <a:spcAft>
                <a:spcPts val="0"/>
              </a:spcAft>
            </a:pPr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kern="100" spc="-2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Руководитель и профсоюзный комитет образовательной организации         оказывает необходимую помощь и поддержку уполномоченному по выполнению возложенных на него общественных обязанностей.</a:t>
            </a:r>
            <a:endParaRPr lang="ru-RU" sz="16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19011" y="1772816"/>
            <a:ext cx="377985" cy="43895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011" y="3927610"/>
            <a:ext cx="377985" cy="4389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83980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5689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600" b="1" u="sng" kern="100" spc="-90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ОСНОВНАЯ ЗАДАЧА УПОЛНОМОЧЕННОГО</a:t>
            </a:r>
            <a:endParaRPr lang="ru-RU" sz="3600" u="sng" kern="100" dirty="0">
              <a:solidFill>
                <a:srgbClr val="FF0000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800" kern="100" spc="-45" dirty="0">
              <a:solidFill>
                <a:srgbClr val="000000"/>
              </a:solidFill>
              <a:latin typeface="Times New Roman" panose="02020603050405020304" pitchFamily="18" charset="0"/>
              <a:ea typeface="Lucida Sans Unicode" panose="020B0602030504020204" pitchFamily="34" charset="0"/>
            </a:endParaRPr>
          </a:p>
          <a:p>
            <a:pPr algn="ctr"/>
            <a:r>
              <a:rPr lang="ru-RU" sz="3200" kern="100" spc="-4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</a:rPr>
              <a:t>Основной </a:t>
            </a:r>
            <a:r>
              <a:rPr lang="ru-RU" sz="3200" b="1" kern="100" spc="-4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</a:rPr>
              <a:t>задачей</a:t>
            </a:r>
            <a:r>
              <a:rPr lang="ru-RU" sz="3200" kern="100" spc="-4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</a:rPr>
              <a:t> уполномоченного является </a:t>
            </a:r>
            <a:r>
              <a:rPr lang="ru-RU" sz="3200" b="1" kern="100" spc="-4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</a:rPr>
              <a:t>осуществление общественного (профсоюзного) контроля за </a:t>
            </a:r>
            <a:r>
              <a:rPr lang="ru-RU" sz="3200" kern="100" spc="-4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</a:rPr>
              <a:t>состоянием охраны труда на рабочих местах, соблюдением руководителем образовательной организации законных прав и интересов работников образования в области охраны труда.</a:t>
            </a:r>
          </a:p>
          <a:p>
            <a:pPr algn="ctr"/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03628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56895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600" b="1" u="sng" kern="100" spc="-90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ПРАВА И ОБЯЗАННОСТИ УПОЛНОМОЧЕННОГО</a:t>
            </a:r>
          </a:p>
          <a:p>
            <a:pPr indent="450215" algn="ctr">
              <a:spcAft>
                <a:spcPts val="0"/>
              </a:spcAft>
            </a:pPr>
            <a:endParaRPr lang="ru-RU" u="sng" kern="100" dirty="0">
              <a:solidFill>
                <a:srgbClr val="FF0000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 algn="ctr">
              <a:spcAft>
                <a:spcPts val="0"/>
              </a:spcAft>
            </a:pPr>
            <a:r>
              <a:rPr lang="ru-RU" sz="32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имеет  право:</a:t>
            </a:r>
            <a:endParaRPr lang="ru-RU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3200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проводить общественный (профсоюзный) контроль в образовательной организации по соблюдению государственных требований по охране труда, локальных актов по охране труда в форме обследований, проверок </a:t>
            </a:r>
            <a:r>
              <a:rPr lang="ru-RU" sz="3200" b="1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единолично</a:t>
            </a:r>
            <a:r>
              <a:rPr lang="ru-RU" sz="3200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или в </a:t>
            </a:r>
            <a:r>
              <a:rPr lang="ru-RU" sz="3200" b="1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составе комиссий.</a:t>
            </a:r>
            <a:r>
              <a:rPr lang="ru-RU" sz="3200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</a:t>
            </a:r>
            <a:endParaRPr lang="ru-RU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495233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56895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200" b="1" u="sng" kern="100" spc="-55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проводит проверки:</a:t>
            </a:r>
          </a:p>
          <a:p>
            <a:pPr indent="450215" algn="ctr">
              <a:spcAft>
                <a:spcPts val="0"/>
              </a:spcAft>
            </a:pPr>
            <a:endParaRPr lang="ru-RU" sz="3200" b="1" u="sng" kern="100" spc="-55" dirty="0">
              <a:solidFill>
                <a:srgbClr val="FF0000"/>
              </a:solidFill>
              <a:latin typeface="Times New Roman" panose="02020603050405020304" pitchFamily="18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3200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-соблюдения руководителем </a:t>
            </a:r>
            <a:r>
              <a:rPr lang="ru-RU" sz="3200" b="1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норм законодательства о рабочем времени и времени отдыха;</a:t>
            </a:r>
          </a:p>
          <a:p>
            <a:pPr>
              <a:spcAft>
                <a:spcPts val="0"/>
              </a:spcAft>
            </a:pPr>
            <a:endParaRPr lang="ru-RU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3200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    -предоставления  </a:t>
            </a:r>
            <a:r>
              <a:rPr lang="ru-RU" sz="3200" b="1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компенсаций</a:t>
            </a:r>
            <a:r>
              <a:rPr lang="ru-RU" sz="3200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работникам, занятым на тяжелых работах, работах с вредными и (или) опасными условиями труда;</a:t>
            </a:r>
          </a:p>
          <a:p>
            <a:pPr marL="285750" indent="-285750">
              <a:spcAft>
                <a:spcPts val="0"/>
              </a:spcAft>
              <a:buFontTx/>
              <a:buChar char="-"/>
            </a:pPr>
            <a:endParaRPr lang="ru-RU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3200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-соблюдения  работниками </a:t>
            </a:r>
            <a:r>
              <a:rPr lang="ru-RU" sz="3200" b="1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норм, правил и       инструкций по охране труда</a:t>
            </a:r>
            <a:r>
              <a:rPr lang="ru-RU" sz="3200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на рабочих местах;</a:t>
            </a:r>
            <a:endParaRPr lang="ru-RU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12233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56895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200" b="1" u="sng" kern="100" spc="-55" dirty="0">
                <a:solidFill>
                  <a:srgbClr val="FF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Уполномоченный проводит проверки:</a:t>
            </a:r>
          </a:p>
          <a:p>
            <a:pPr indent="450215" algn="just">
              <a:spcAft>
                <a:spcPts val="0"/>
              </a:spcAft>
            </a:pPr>
            <a:endParaRPr lang="ru-RU" u="sng" kern="100" dirty="0">
              <a:solidFill>
                <a:srgbClr val="FF0000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lvl="0" indent="450215">
              <a:spcAft>
                <a:spcPts val="0"/>
              </a:spcAft>
            </a:pPr>
            <a:r>
              <a:rPr lang="ru-RU" sz="3200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</a:t>
            </a:r>
            <a:r>
              <a:rPr lang="ru-RU" sz="3200" b="1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технического состояния</a:t>
            </a:r>
            <a:r>
              <a:rPr lang="ru-RU" sz="3200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зданий, сооружений, оборудования, машин и механизмов на соответствие требованиям их безопасной эксплуатации;</a:t>
            </a:r>
          </a:p>
          <a:p>
            <a:pPr lvl="0" indent="450215">
              <a:spcAft>
                <a:spcPts val="0"/>
              </a:spcAft>
            </a:pPr>
            <a:endParaRPr lang="ru-RU" kern="100" dirty="0">
              <a:solidFill>
                <a:srgbClr val="66CCFF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lvl="0" indent="450215">
              <a:spcAft>
                <a:spcPts val="0"/>
              </a:spcAft>
            </a:pPr>
            <a:r>
              <a:rPr lang="ru-RU" sz="3200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</a:t>
            </a:r>
            <a:r>
              <a:rPr lang="ru-RU" sz="3200" b="1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наличия  и комплектности</a:t>
            </a:r>
            <a:r>
              <a:rPr lang="ru-RU" sz="3200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средств пожаротушения</a:t>
            </a:r>
            <a:r>
              <a:rPr lang="ru-RU" sz="3200" kern="100" spc="-30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, содержания и состояния путей эвакуации;</a:t>
            </a:r>
          </a:p>
          <a:p>
            <a:pPr lvl="0" indent="450215">
              <a:spcAft>
                <a:spcPts val="0"/>
              </a:spcAft>
            </a:pPr>
            <a:endParaRPr lang="ru-RU" kern="100" dirty="0">
              <a:solidFill>
                <a:srgbClr val="66CCFF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lvl="0" indent="450215">
              <a:spcAft>
                <a:spcPts val="0"/>
              </a:spcAft>
            </a:pP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-</a:t>
            </a:r>
            <a:r>
              <a:rPr lang="ru-RU" sz="3200" b="1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состояния систем освещения,</a:t>
            </a:r>
            <a:r>
              <a:rPr lang="ru-RU" sz="3200" kern="100" spc="-55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отопления, вентиляции и кондиционирования;</a:t>
            </a:r>
            <a:endParaRPr lang="ru-RU" kern="100" dirty="0">
              <a:solidFill>
                <a:srgbClr val="66CCFF"/>
              </a:solidFill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800" kern="100" dirty="0"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46753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plate">
  <a:themeElements>
    <a:clrScheme name="template 1">
      <a:dk1>
        <a:srgbClr val="CC00CC"/>
      </a:dk1>
      <a:lt1>
        <a:srgbClr val="66CCFF"/>
      </a:lt1>
      <a:dk2>
        <a:srgbClr val="5253BF"/>
      </a:dk2>
      <a:lt2>
        <a:srgbClr val="FFFFFF"/>
      </a:lt2>
      <a:accent1>
        <a:srgbClr val="FF66FF"/>
      </a:accent1>
      <a:accent2>
        <a:srgbClr val="0066CC"/>
      </a:accent2>
      <a:accent3>
        <a:srgbClr val="B3B3DC"/>
      </a:accent3>
      <a:accent4>
        <a:srgbClr val="56AEDA"/>
      </a:accent4>
      <a:accent5>
        <a:srgbClr val="FFB8FF"/>
      </a:accent5>
      <a:accent6>
        <a:srgbClr val="005CB9"/>
      </a:accent6>
      <a:hlink>
        <a:srgbClr val="00CCFF"/>
      </a:hlink>
      <a:folHlink>
        <a:srgbClr val="9999FF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template 1">
        <a:dk1>
          <a:srgbClr val="CC00CC"/>
        </a:dk1>
        <a:lt1>
          <a:srgbClr val="66CCFF"/>
        </a:lt1>
        <a:dk2>
          <a:srgbClr val="5253BF"/>
        </a:dk2>
        <a:lt2>
          <a:srgbClr val="FFFFFF"/>
        </a:lt2>
        <a:accent1>
          <a:srgbClr val="FF66FF"/>
        </a:accent1>
        <a:accent2>
          <a:srgbClr val="0066CC"/>
        </a:accent2>
        <a:accent3>
          <a:srgbClr val="B3B3DC"/>
        </a:accent3>
        <a:accent4>
          <a:srgbClr val="56AEDA"/>
        </a:accent4>
        <a:accent5>
          <a:srgbClr val="FFB8FF"/>
        </a:accent5>
        <a:accent6>
          <a:srgbClr val="005CB9"/>
        </a:accent6>
        <a:hlink>
          <a:srgbClr val="00CCFF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2">
        <a:dk1>
          <a:srgbClr val="CC00CC"/>
        </a:dk1>
        <a:lt1>
          <a:srgbClr val="66CCFF"/>
        </a:lt1>
        <a:dk2>
          <a:srgbClr val="5253BF"/>
        </a:dk2>
        <a:lt2>
          <a:srgbClr val="FFFFFF"/>
        </a:lt2>
        <a:accent1>
          <a:srgbClr val="FF99FF"/>
        </a:accent1>
        <a:accent2>
          <a:srgbClr val="0066CC"/>
        </a:accent2>
        <a:accent3>
          <a:srgbClr val="B3B3DC"/>
        </a:accent3>
        <a:accent4>
          <a:srgbClr val="56AEDA"/>
        </a:accent4>
        <a:accent5>
          <a:srgbClr val="FFCAFF"/>
        </a:accent5>
        <a:accent6>
          <a:srgbClr val="00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CC00CC"/>
        </a:dk1>
        <a:lt1>
          <a:srgbClr val="66CCFF"/>
        </a:lt1>
        <a:dk2>
          <a:srgbClr val="5253BF"/>
        </a:dk2>
        <a:lt2>
          <a:srgbClr val="FFFFFF"/>
        </a:lt2>
        <a:accent1>
          <a:srgbClr val="FF99FF"/>
        </a:accent1>
        <a:accent2>
          <a:srgbClr val="0099FF"/>
        </a:accent2>
        <a:accent3>
          <a:srgbClr val="B3B3DC"/>
        </a:accent3>
        <a:accent4>
          <a:srgbClr val="56AEDA"/>
        </a:accent4>
        <a:accent5>
          <a:srgbClr val="FFCAFF"/>
        </a:accent5>
        <a:accent6>
          <a:srgbClr val="008AE7"/>
        </a:accent6>
        <a:hlink>
          <a:srgbClr val="00CCFF"/>
        </a:hlink>
        <a:folHlink>
          <a:srgbClr val="FF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91</TotalTime>
  <Words>1057</Words>
  <Application>Microsoft Office PowerPoint</Application>
  <PresentationFormat>Экран (4:3)</PresentationFormat>
  <Paragraphs>99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template</vt:lpstr>
      <vt:lpstr>Об организации работы уполномоченных (доверенных) лиц по охране труда профсоюзных организаций.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Успехов в работе!</vt:lpstr>
    </vt:vector>
  </TitlesOfParts>
  <Company>XTLabs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Олечка 96</dc:creator>
  <cp:lastModifiedBy>Асер</cp:lastModifiedBy>
  <cp:revision>18</cp:revision>
  <dcterms:created xsi:type="dcterms:W3CDTF">2016-12-05T14:37:52Z</dcterms:created>
  <dcterms:modified xsi:type="dcterms:W3CDTF">2023-03-30T02:31:21Z</dcterms:modified>
</cp:coreProperties>
</file>