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83" r:id="rId4"/>
    <p:sldId id="285" r:id="rId5"/>
    <p:sldId id="271" r:id="rId6"/>
    <p:sldId id="258" r:id="rId7"/>
    <p:sldId id="286" r:id="rId8"/>
    <p:sldId id="257" r:id="rId9"/>
    <p:sldId id="278" r:id="rId10"/>
    <p:sldId id="272" r:id="rId11"/>
    <p:sldId id="287" r:id="rId12"/>
    <p:sldId id="273" r:id="rId13"/>
    <p:sldId id="281" r:id="rId14"/>
    <p:sldId id="277" r:id="rId15"/>
    <p:sldId id="269" r:id="rId16"/>
    <p:sldId id="276" r:id="rId17"/>
    <p:sldId id="264" r:id="rId18"/>
    <p:sldId id="268" r:id="rId19"/>
    <p:sldId id="288" r:id="rId20"/>
    <p:sldId id="279" r:id="rId21"/>
    <p:sldId id="267" r:id="rId22"/>
    <p:sldId id="274" r:id="rId23"/>
    <p:sldId id="266" r:id="rId24"/>
    <p:sldId id="275" r:id="rId25"/>
    <p:sldId id="270" r:id="rId26"/>
    <p:sldId id="280" r:id="rId27"/>
    <p:sldId id="28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26D80A-66C3-4B37-B22A-895ED495947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6666AF-F27D-490B-A075-EFE468D7CE73}">
      <dgm:prSet phldrT="[Текст]"/>
      <dgm:spPr/>
      <dgm:t>
        <a:bodyPr/>
        <a:lstStyle/>
        <a:p>
          <a:r>
            <a:rPr lang="ru-RU" b="1" dirty="0">
              <a:solidFill>
                <a:schemeClr val="tx1"/>
              </a:solidFill>
            </a:rPr>
            <a:t>Подрядчики</a:t>
          </a:r>
          <a:endParaRPr lang="ru-RU" dirty="0"/>
        </a:p>
      </dgm:t>
    </dgm:pt>
    <dgm:pt modelId="{38E2CA25-4AFF-470A-976D-407A1FF52B99}" type="parTrans" cxnId="{8E855826-5FD8-465E-88CD-0D1B00659CD4}">
      <dgm:prSet/>
      <dgm:spPr/>
      <dgm:t>
        <a:bodyPr/>
        <a:lstStyle/>
        <a:p>
          <a:endParaRPr lang="ru-RU"/>
        </a:p>
      </dgm:t>
    </dgm:pt>
    <dgm:pt modelId="{09F2B7A6-C95C-4426-9D88-02DAA0697C72}" type="sibTrans" cxnId="{8E855826-5FD8-465E-88CD-0D1B00659CD4}">
      <dgm:prSet/>
      <dgm:spPr/>
      <dgm:t>
        <a:bodyPr/>
        <a:lstStyle/>
        <a:p>
          <a:endParaRPr lang="ru-RU"/>
        </a:p>
      </dgm:t>
    </dgm:pt>
    <dgm:pt modelId="{F0FB6BFA-C36E-42B6-B094-79729D75A298}">
      <dgm:prSet phldrT="[Текст]"/>
      <dgm:spPr/>
      <dgm:t>
        <a:bodyPr/>
        <a:lstStyle/>
        <a:p>
          <a:pPr algn="l">
            <a:buNone/>
          </a:pPr>
          <a:r>
            <a:rPr lang="ru-RU" dirty="0">
              <a:solidFill>
                <a:schemeClr val="tx1"/>
              </a:solidFill>
            </a:rPr>
            <a:t>    юридические лица, выполняющие работы по договору подряда/субподряда, а также государственному или муниципальному контракту, заключаемым с заказчиком в соответствии с действующим законодательством РФ на территории (объектах) Заказчика.</a:t>
          </a:r>
          <a:endParaRPr lang="ru-RU" dirty="0"/>
        </a:p>
      </dgm:t>
    </dgm:pt>
    <dgm:pt modelId="{7DD19B65-E8CA-4A6C-8D17-AD96CADBF1BC}" type="parTrans" cxnId="{8503C471-1919-432F-8371-811C08A323A5}">
      <dgm:prSet/>
      <dgm:spPr/>
      <dgm:t>
        <a:bodyPr/>
        <a:lstStyle/>
        <a:p>
          <a:endParaRPr lang="ru-RU"/>
        </a:p>
      </dgm:t>
    </dgm:pt>
    <dgm:pt modelId="{C502949F-DCA9-47B7-B308-311D5CB4BA00}" type="sibTrans" cxnId="{8503C471-1919-432F-8371-811C08A323A5}">
      <dgm:prSet/>
      <dgm:spPr/>
      <dgm:t>
        <a:bodyPr/>
        <a:lstStyle/>
        <a:p>
          <a:endParaRPr lang="ru-RU"/>
        </a:p>
      </dgm:t>
    </dgm:pt>
    <dgm:pt modelId="{7F12F991-99A2-456F-9CBD-52305D190453}">
      <dgm:prSet phldrT="[Текст]"/>
      <dgm:spPr/>
      <dgm:t>
        <a:bodyPr/>
        <a:lstStyle/>
        <a:p>
          <a:r>
            <a:rPr lang="ru-RU" b="1" dirty="0">
              <a:solidFill>
                <a:schemeClr val="tx1"/>
              </a:solidFill>
            </a:rPr>
            <a:t>Субподрядчики</a:t>
          </a:r>
          <a:endParaRPr lang="ru-RU" dirty="0"/>
        </a:p>
      </dgm:t>
    </dgm:pt>
    <dgm:pt modelId="{0C994C0B-7716-4ECB-B2FD-CA0D43DB5C8B}" type="parTrans" cxnId="{C3307378-4370-4BE8-A879-09667F246EEA}">
      <dgm:prSet/>
      <dgm:spPr/>
      <dgm:t>
        <a:bodyPr/>
        <a:lstStyle/>
        <a:p>
          <a:endParaRPr lang="ru-RU"/>
        </a:p>
      </dgm:t>
    </dgm:pt>
    <dgm:pt modelId="{87B7F8C7-18B8-4A26-A10E-8D5CF2F81FFF}" type="sibTrans" cxnId="{C3307378-4370-4BE8-A879-09667F246EEA}">
      <dgm:prSet/>
      <dgm:spPr/>
      <dgm:t>
        <a:bodyPr/>
        <a:lstStyle/>
        <a:p>
          <a:endParaRPr lang="ru-RU"/>
        </a:p>
      </dgm:t>
    </dgm:pt>
    <dgm:pt modelId="{258CD44A-B146-422F-8688-F4548B9ED1E6}">
      <dgm:prSet phldrT="[Текст]"/>
      <dgm:spPr/>
      <dgm:t>
        <a:bodyPr/>
        <a:lstStyle/>
        <a:p>
          <a:pPr algn="l">
            <a:buNone/>
          </a:pPr>
          <a:r>
            <a:rPr lang="ru-RU" sz="2200" dirty="0">
              <a:solidFill>
                <a:schemeClr val="tx1"/>
              </a:solidFill>
            </a:rPr>
            <a:t>    юридические лица, привлекаемые Подрядчиком для выполнения работ/оказания услуг на территории (объектах) Заказчика.</a:t>
          </a:r>
          <a:endParaRPr lang="ru-RU" sz="2200" dirty="0"/>
        </a:p>
      </dgm:t>
    </dgm:pt>
    <dgm:pt modelId="{A90A4992-BEA9-4E8D-9C0B-D7BD4FB34711}" type="parTrans" cxnId="{B9D2BBBE-F21D-4E85-ADF4-A239BBFD0824}">
      <dgm:prSet/>
      <dgm:spPr/>
      <dgm:t>
        <a:bodyPr/>
        <a:lstStyle/>
        <a:p>
          <a:endParaRPr lang="ru-RU"/>
        </a:p>
      </dgm:t>
    </dgm:pt>
    <dgm:pt modelId="{80B0DBB0-C391-478E-BAC8-E5D1E8CFB39B}" type="sibTrans" cxnId="{B9D2BBBE-F21D-4E85-ADF4-A239BBFD0824}">
      <dgm:prSet/>
      <dgm:spPr/>
      <dgm:t>
        <a:bodyPr/>
        <a:lstStyle/>
        <a:p>
          <a:endParaRPr lang="ru-RU"/>
        </a:p>
      </dgm:t>
    </dgm:pt>
    <dgm:pt modelId="{478C9C4F-98EA-4716-A572-3380E8696BB8}">
      <dgm:prSet phldrT="[Текст]"/>
      <dgm:spPr/>
      <dgm:t>
        <a:bodyPr/>
        <a:lstStyle/>
        <a:p>
          <a:r>
            <a:rPr lang="ru-RU" b="1" dirty="0">
              <a:solidFill>
                <a:schemeClr val="tx1"/>
              </a:solidFill>
            </a:rPr>
            <a:t>Заказчики</a:t>
          </a:r>
          <a:endParaRPr lang="ru-RU" dirty="0"/>
        </a:p>
      </dgm:t>
    </dgm:pt>
    <dgm:pt modelId="{090E55C0-3F29-42D3-8997-1AD3F7BE17F3}" type="parTrans" cxnId="{BCD1ECC5-8632-4CA8-B9DD-158FA217AC0D}">
      <dgm:prSet/>
      <dgm:spPr/>
      <dgm:t>
        <a:bodyPr/>
        <a:lstStyle/>
        <a:p>
          <a:endParaRPr lang="ru-RU"/>
        </a:p>
      </dgm:t>
    </dgm:pt>
    <dgm:pt modelId="{71FD9FA6-DBAA-4315-BCBC-711FDC6E4ADC}" type="sibTrans" cxnId="{BCD1ECC5-8632-4CA8-B9DD-158FA217AC0D}">
      <dgm:prSet/>
      <dgm:spPr/>
      <dgm:t>
        <a:bodyPr/>
        <a:lstStyle/>
        <a:p>
          <a:endParaRPr lang="ru-RU"/>
        </a:p>
      </dgm:t>
    </dgm:pt>
    <dgm:pt modelId="{66EF76EC-57EA-4195-A7F4-98647567B211}">
      <dgm:prSet phldrT="[Текст]"/>
      <dgm:spPr/>
      <dgm:t>
        <a:bodyPr/>
        <a:lstStyle/>
        <a:p>
          <a:r>
            <a:rPr lang="ru-RU" dirty="0"/>
            <a:t>Образовательные организации или органы управления образованием (федеральный, муниципальный уровни)</a:t>
          </a:r>
        </a:p>
      </dgm:t>
    </dgm:pt>
    <dgm:pt modelId="{57AC71EA-CEE4-4415-BF83-EB2B2E990F31}" type="parTrans" cxnId="{C0D286F7-F2B4-415B-99B3-8CD8D25FBED3}">
      <dgm:prSet/>
      <dgm:spPr/>
      <dgm:t>
        <a:bodyPr/>
        <a:lstStyle/>
        <a:p>
          <a:endParaRPr lang="ru-RU"/>
        </a:p>
      </dgm:t>
    </dgm:pt>
    <dgm:pt modelId="{CFB4E24C-35E3-4856-A922-C4D1D153E45F}" type="sibTrans" cxnId="{C0D286F7-F2B4-415B-99B3-8CD8D25FBED3}">
      <dgm:prSet/>
      <dgm:spPr/>
      <dgm:t>
        <a:bodyPr/>
        <a:lstStyle/>
        <a:p>
          <a:endParaRPr lang="ru-RU"/>
        </a:p>
      </dgm:t>
    </dgm:pt>
    <dgm:pt modelId="{CC161489-D871-46FD-85FB-444A9BE82953}">
      <dgm:prSet phldrT="[Текст]" custT="1"/>
      <dgm:spPr/>
      <dgm:t>
        <a:bodyPr/>
        <a:lstStyle/>
        <a:p>
          <a:pPr algn="ctr">
            <a:buNone/>
          </a:pPr>
          <a:r>
            <a:rPr lang="ru-RU" sz="2000" b="1" dirty="0"/>
            <a:t>Важно!</a:t>
          </a:r>
          <a:r>
            <a:rPr lang="ru-RU" sz="2000" dirty="0"/>
            <a:t> </a:t>
          </a:r>
          <a:endParaRPr lang="ru-RU" sz="2000" i="1" dirty="0"/>
        </a:p>
      </dgm:t>
    </dgm:pt>
    <dgm:pt modelId="{BFF838AD-C283-4E7C-9DD8-75CFFE4B84C0}" type="parTrans" cxnId="{80C6130C-7331-4006-BA86-D67EE0619D35}">
      <dgm:prSet/>
      <dgm:spPr/>
      <dgm:t>
        <a:bodyPr/>
        <a:lstStyle/>
        <a:p>
          <a:endParaRPr lang="ru-RU"/>
        </a:p>
      </dgm:t>
    </dgm:pt>
    <dgm:pt modelId="{3D45EA75-548B-401C-B540-1DAC0ACD3DCB}" type="sibTrans" cxnId="{80C6130C-7331-4006-BA86-D67EE0619D35}">
      <dgm:prSet/>
      <dgm:spPr/>
      <dgm:t>
        <a:bodyPr/>
        <a:lstStyle/>
        <a:p>
          <a:endParaRPr lang="ru-RU"/>
        </a:p>
      </dgm:t>
    </dgm:pt>
    <dgm:pt modelId="{E94B221A-09E7-492F-A0D0-EEE8512BA97F}">
      <dgm:prSet phldrT="[Текст]"/>
      <dgm:spPr/>
      <dgm:t>
        <a:bodyPr/>
        <a:lstStyle/>
        <a:p>
          <a:pPr algn="l">
            <a:buNone/>
          </a:pPr>
          <a:endParaRPr lang="ru-RU" sz="2200" dirty="0"/>
        </a:p>
      </dgm:t>
    </dgm:pt>
    <dgm:pt modelId="{503A7ED2-6348-4F0A-8990-BF0BE6A5C29A}" type="parTrans" cxnId="{701CDAC1-8D8C-401D-807E-C7D74CF31068}">
      <dgm:prSet/>
      <dgm:spPr/>
      <dgm:t>
        <a:bodyPr/>
        <a:lstStyle/>
        <a:p>
          <a:endParaRPr lang="ru-RU"/>
        </a:p>
      </dgm:t>
    </dgm:pt>
    <dgm:pt modelId="{8F9EC812-EA58-40A6-B9DB-D778D9A7D811}" type="sibTrans" cxnId="{701CDAC1-8D8C-401D-807E-C7D74CF31068}">
      <dgm:prSet/>
      <dgm:spPr/>
      <dgm:t>
        <a:bodyPr/>
        <a:lstStyle/>
        <a:p>
          <a:endParaRPr lang="ru-RU"/>
        </a:p>
      </dgm:t>
    </dgm:pt>
    <dgm:pt modelId="{710C574F-63E4-4787-B0A1-D9A682644438}">
      <dgm:prSet phldrT="[Текст]" custT="1"/>
      <dgm:spPr/>
      <dgm:t>
        <a:bodyPr/>
        <a:lstStyle/>
        <a:p>
          <a:pPr algn="ctr">
            <a:buNone/>
          </a:pPr>
          <a:r>
            <a:rPr lang="ru-RU" sz="2000" i="1" dirty="0">
              <a:solidFill>
                <a:schemeClr val="accent6">
                  <a:lumMod val="75000"/>
                </a:schemeClr>
              </a:solidFill>
            </a:rPr>
            <a:t>Прописать в договоре обязанность Подрядчика информировать Заказчика о привлечении Субподрядчиков.</a:t>
          </a:r>
        </a:p>
      </dgm:t>
    </dgm:pt>
    <dgm:pt modelId="{53E49177-76C3-4369-BDCA-4ECBB3147FFF}" type="parTrans" cxnId="{5F83BF98-49C1-4E31-8FD6-DE6E6F89DBBF}">
      <dgm:prSet/>
      <dgm:spPr/>
      <dgm:t>
        <a:bodyPr/>
        <a:lstStyle/>
        <a:p>
          <a:endParaRPr lang="ru-RU"/>
        </a:p>
      </dgm:t>
    </dgm:pt>
    <dgm:pt modelId="{BCDE86E3-3555-4FB5-950F-A8F5DE091B2A}" type="sibTrans" cxnId="{5F83BF98-49C1-4E31-8FD6-DE6E6F89DBBF}">
      <dgm:prSet/>
      <dgm:spPr/>
      <dgm:t>
        <a:bodyPr/>
        <a:lstStyle/>
        <a:p>
          <a:endParaRPr lang="ru-RU"/>
        </a:p>
      </dgm:t>
    </dgm:pt>
    <dgm:pt modelId="{BD8ACB21-B75E-475E-AD2B-DBC58051E9C9}" type="pres">
      <dgm:prSet presAssocID="{4526D80A-66C3-4B37-B22A-895ED495947C}" presName="Name0" presStyleCnt="0">
        <dgm:presLayoutVars>
          <dgm:dir/>
          <dgm:animLvl val="lvl"/>
          <dgm:resizeHandles val="exact"/>
        </dgm:presLayoutVars>
      </dgm:prSet>
      <dgm:spPr/>
    </dgm:pt>
    <dgm:pt modelId="{1A34088E-C8A2-4684-BB13-423F4CF648F3}" type="pres">
      <dgm:prSet presAssocID="{C56666AF-F27D-490B-A075-EFE468D7CE73}" presName="composite" presStyleCnt="0"/>
      <dgm:spPr/>
    </dgm:pt>
    <dgm:pt modelId="{F15A655C-F895-42BB-A867-3BC7B078CDB5}" type="pres">
      <dgm:prSet presAssocID="{C56666AF-F27D-490B-A075-EFE468D7CE7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BF294AC1-9933-4322-905A-EF1782CAABD1}" type="pres">
      <dgm:prSet presAssocID="{C56666AF-F27D-490B-A075-EFE468D7CE73}" presName="desTx" presStyleLbl="alignAccFollowNode1" presStyleIdx="0" presStyleCnt="3">
        <dgm:presLayoutVars>
          <dgm:bulletEnabled val="1"/>
        </dgm:presLayoutVars>
      </dgm:prSet>
      <dgm:spPr/>
    </dgm:pt>
    <dgm:pt modelId="{01CCCC6B-5066-4982-84AC-988CE2717A37}" type="pres">
      <dgm:prSet presAssocID="{09F2B7A6-C95C-4426-9D88-02DAA0697C72}" presName="space" presStyleCnt="0"/>
      <dgm:spPr/>
    </dgm:pt>
    <dgm:pt modelId="{50E5C24D-49A7-472E-A173-16004FA97F05}" type="pres">
      <dgm:prSet presAssocID="{7F12F991-99A2-456F-9CBD-52305D190453}" presName="composite" presStyleCnt="0"/>
      <dgm:spPr/>
    </dgm:pt>
    <dgm:pt modelId="{45790D0B-645D-45FB-8870-2018BF850218}" type="pres">
      <dgm:prSet presAssocID="{7F12F991-99A2-456F-9CBD-52305D19045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08BF877-233D-439A-A5A9-8BC444DC7614}" type="pres">
      <dgm:prSet presAssocID="{7F12F991-99A2-456F-9CBD-52305D190453}" presName="desTx" presStyleLbl="alignAccFollowNode1" presStyleIdx="1" presStyleCnt="3">
        <dgm:presLayoutVars>
          <dgm:bulletEnabled val="1"/>
        </dgm:presLayoutVars>
      </dgm:prSet>
      <dgm:spPr/>
    </dgm:pt>
    <dgm:pt modelId="{992B77BD-8BDE-4BA6-BB06-8B42E2000E6B}" type="pres">
      <dgm:prSet presAssocID="{87B7F8C7-18B8-4A26-A10E-8D5CF2F81FFF}" presName="space" presStyleCnt="0"/>
      <dgm:spPr/>
    </dgm:pt>
    <dgm:pt modelId="{817B5591-ED1B-4598-8DDC-B476E6CB2375}" type="pres">
      <dgm:prSet presAssocID="{478C9C4F-98EA-4716-A572-3380E8696BB8}" presName="composite" presStyleCnt="0"/>
      <dgm:spPr/>
    </dgm:pt>
    <dgm:pt modelId="{27A1A94C-70B2-4F6F-A368-5BA191706465}" type="pres">
      <dgm:prSet presAssocID="{478C9C4F-98EA-4716-A572-3380E8696BB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4CB03377-AD7E-4406-9AE8-5A6A16F1F70A}" type="pres">
      <dgm:prSet presAssocID="{478C9C4F-98EA-4716-A572-3380E8696BB8}" presName="desTx" presStyleLbl="alignAccFollowNode1" presStyleIdx="2" presStyleCnt="3" custLinFactNeighborX="-291" custLinFactNeighborY="-745">
        <dgm:presLayoutVars>
          <dgm:bulletEnabled val="1"/>
        </dgm:presLayoutVars>
      </dgm:prSet>
      <dgm:spPr/>
    </dgm:pt>
  </dgm:ptLst>
  <dgm:cxnLst>
    <dgm:cxn modelId="{80C6130C-7331-4006-BA86-D67EE0619D35}" srcId="{7F12F991-99A2-456F-9CBD-52305D190453}" destId="{CC161489-D871-46FD-85FB-444A9BE82953}" srcOrd="2" destOrd="0" parTransId="{BFF838AD-C283-4E7C-9DD8-75CFFE4B84C0}" sibTransId="{3D45EA75-548B-401C-B540-1DAC0ACD3DCB}"/>
    <dgm:cxn modelId="{E911A614-2872-4D6B-A0CB-E92AE16374B9}" type="presOf" srcId="{C56666AF-F27D-490B-A075-EFE468D7CE73}" destId="{F15A655C-F895-42BB-A867-3BC7B078CDB5}" srcOrd="0" destOrd="0" presId="urn:microsoft.com/office/officeart/2005/8/layout/hList1"/>
    <dgm:cxn modelId="{8E855826-5FD8-465E-88CD-0D1B00659CD4}" srcId="{4526D80A-66C3-4B37-B22A-895ED495947C}" destId="{C56666AF-F27D-490B-A075-EFE468D7CE73}" srcOrd="0" destOrd="0" parTransId="{38E2CA25-4AFF-470A-976D-407A1FF52B99}" sibTransId="{09F2B7A6-C95C-4426-9D88-02DAA0697C72}"/>
    <dgm:cxn modelId="{F950E926-0FEA-4A4D-AEAA-03F3B30E54F1}" type="presOf" srcId="{258CD44A-B146-422F-8688-F4548B9ED1E6}" destId="{308BF877-233D-439A-A5A9-8BC444DC7614}" srcOrd="0" destOrd="0" presId="urn:microsoft.com/office/officeart/2005/8/layout/hList1"/>
    <dgm:cxn modelId="{E5E5D35C-7CC4-45E0-94A6-ED53F7A14C67}" type="presOf" srcId="{4526D80A-66C3-4B37-B22A-895ED495947C}" destId="{BD8ACB21-B75E-475E-AD2B-DBC58051E9C9}" srcOrd="0" destOrd="0" presId="urn:microsoft.com/office/officeart/2005/8/layout/hList1"/>
    <dgm:cxn modelId="{05AAD143-4C4E-4C87-82E4-2322B967CBAA}" type="presOf" srcId="{478C9C4F-98EA-4716-A572-3380E8696BB8}" destId="{27A1A94C-70B2-4F6F-A368-5BA191706465}" srcOrd="0" destOrd="0" presId="urn:microsoft.com/office/officeart/2005/8/layout/hList1"/>
    <dgm:cxn modelId="{20B4416F-7F33-4FFC-8273-51A104073A28}" type="presOf" srcId="{7F12F991-99A2-456F-9CBD-52305D190453}" destId="{45790D0B-645D-45FB-8870-2018BF850218}" srcOrd="0" destOrd="0" presId="urn:microsoft.com/office/officeart/2005/8/layout/hList1"/>
    <dgm:cxn modelId="{8503C471-1919-432F-8371-811C08A323A5}" srcId="{C56666AF-F27D-490B-A075-EFE468D7CE73}" destId="{F0FB6BFA-C36E-42B6-B094-79729D75A298}" srcOrd="0" destOrd="0" parTransId="{7DD19B65-E8CA-4A6C-8D17-AD96CADBF1BC}" sibTransId="{C502949F-DCA9-47B7-B308-311D5CB4BA00}"/>
    <dgm:cxn modelId="{C3307378-4370-4BE8-A879-09667F246EEA}" srcId="{4526D80A-66C3-4B37-B22A-895ED495947C}" destId="{7F12F991-99A2-456F-9CBD-52305D190453}" srcOrd="1" destOrd="0" parTransId="{0C994C0B-7716-4ECB-B2FD-CA0D43DB5C8B}" sibTransId="{87B7F8C7-18B8-4A26-A10E-8D5CF2F81FFF}"/>
    <dgm:cxn modelId="{FC7E8278-E537-4833-9BA8-587ED71FBC64}" type="presOf" srcId="{F0FB6BFA-C36E-42B6-B094-79729D75A298}" destId="{BF294AC1-9933-4322-905A-EF1782CAABD1}" srcOrd="0" destOrd="0" presId="urn:microsoft.com/office/officeart/2005/8/layout/hList1"/>
    <dgm:cxn modelId="{9E7E1695-71A8-44AD-8E74-A2578F1CE3CE}" type="presOf" srcId="{CC161489-D871-46FD-85FB-444A9BE82953}" destId="{308BF877-233D-439A-A5A9-8BC444DC7614}" srcOrd="0" destOrd="2" presId="urn:microsoft.com/office/officeart/2005/8/layout/hList1"/>
    <dgm:cxn modelId="{5F83BF98-49C1-4E31-8FD6-DE6E6F89DBBF}" srcId="{7F12F991-99A2-456F-9CBD-52305D190453}" destId="{710C574F-63E4-4787-B0A1-D9A682644438}" srcOrd="3" destOrd="0" parTransId="{53E49177-76C3-4369-BDCA-4ECBB3147FFF}" sibTransId="{BCDE86E3-3555-4FB5-950F-A8F5DE091B2A}"/>
    <dgm:cxn modelId="{D71D4CB9-A314-443B-A481-48C94843EAF9}" type="presOf" srcId="{710C574F-63E4-4787-B0A1-D9A682644438}" destId="{308BF877-233D-439A-A5A9-8BC444DC7614}" srcOrd="0" destOrd="3" presId="urn:microsoft.com/office/officeart/2005/8/layout/hList1"/>
    <dgm:cxn modelId="{B9D2BBBE-F21D-4E85-ADF4-A239BBFD0824}" srcId="{7F12F991-99A2-456F-9CBD-52305D190453}" destId="{258CD44A-B146-422F-8688-F4548B9ED1E6}" srcOrd="0" destOrd="0" parTransId="{A90A4992-BEA9-4E8D-9C0B-D7BD4FB34711}" sibTransId="{80B0DBB0-C391-478E-BAC8-E5D1E8CFB39B}"/>
    <dgm:cxn modelId="{701CDAC1-8D8C-401D-807E-C7D74CF31068}" srcId="{7F12F991-99A2-456F-9CBD-52305D190453}" destId="{E94B221A-09E7-492F-A0D0-EEE8512BA97F}" srcOrd="1" destOrd="0" parTransId="{503A7ED2-6348-4F0A-8990-BF0BE6A5C29A}" sibTransId="{8F9EC812-EA58-40A6-B9DB-D778D9A7D811}"/>
    <dgm:cxn modelId="{BCD1ECC5-8632-4CA8-B9DD-158FA217AC0D}" srcId="{4526D80A-66C3-4B37-B22A-895ED495947C}" destId="{478C9C4F-98EA-4716-A572-3380E8696BB8}" srcOrd="2" destOrd="0" parTransId="{090E55C0-3F29-42D3-8997-1AD3F7BE17F3}" sibTransId="{71FD9FA6-DBAA-4315-BCBC-711FDC6E4ADC}"/>
    <dgm:cxn modelId="{0FB91FCC-4512-40BF-BB8F-34C908154445}" type="presOf" srcId="{E94B221A-09E7-492F-A0D0-EEE8512BA97F}" destId="{308BF877-233D-439A-A5A9-8BC444DC7614}" srcOrd="0" destOrd="1" presId="urn:microsoft.com/office/officeart/2005/8/layout/hList1"/>
    <dgm:cxn modelId="{C0D286F7-F2B4-415B-99B3-8CD8D25FBED3}" srcId="{478C9C4F-98EA-4716-A572-3380E8696BB8}" destId="{66EF76EC-57EA-4195-A7F4-98647567B211}" srcOrd="0" destOrd="0" parTransId="{57AC71EA-CEE4-4415-BF83-EB2B2E990F31}" sibTransId="{CFB4E24C-35E3-4856-A922-C4D1D153E45F}"/>
    <dgm:cxn modelId="{1A95A6FC-03E4-410A-A6EC-6FAE6A3A33B2}" type="presOf" srcId="{66EF76EC-57EA-4195-A7F4-98647567B211}" destId="{4CB03377-AD7E-4406-9AE8-5A6A16F1F70A}" srcOrd="0" destOrd="0" presId="urn:microsoft.com/office/officeart/2005/8/layout/hList1"/>
    <dgm:cxn modelId="{48DFF544-B507-4F41-A9B3-BE70A2F4C9EC}" type="presParOf" srcId="{BD8ACB21-B75E-475E-AD2B-DBC58051E9C9}" destId="{1A34088E-C8A2-4684-BB13-423F4CF648F3}" srcOrd="0" destOrd="0" presId="urn:microsoft.com/office/officeart/2005/8/layout/hList1"/>
    <dgm:cxn modelId="{288DCBEA-7455-4B34-8D0A-59E3E5365EFF}" type="presParOf" srcId="{1A34088E-C8A2-4684-BB13-423F4CF648F3}" destId="{F15A655C-F895-42BB-A867-3BC7B078CDB5}" srcOrd="0" destOrd="0" presId="urn:microsoft.com/office/officeart/2005/8/layout/hList1"/>
    <dgm:cxn modelId="{BAB87996-610E-4FE8-AA13-E82D817FCB8F}" type="presParOf" srcId="{1A34088E-C8A2-4684-BB13-423F4CF648F3}" destId="{BF294AC1-9933-4322-905A-EF1782CAABD1}" srcOrd="1" destOrd="0" presId="urn:microsoft.com/office/officeart/2005/8/layout/hList1"/>
    <dgm:cxn modelId="{94CB2A0C-D3B1-423E-A2FB-129148EE5BA9}" type="presParOf" srcId="{BD8ACB21-B75E-475E-AD2B-DBC58051E9C9}" destId="{01CCCC6B-5066-4982-84AC-988CE2717A37}" srcOrd="1" destOrd="0" presId="urn:microsoft.com/office/officeart/2005/8/layout/hList1"/>
    <dgm:cxn modelId="{F69AF280-59E8-4FC2-AFE4-BE34AEA2CB77}" type="presParOf" srcId="{BD8ACB21-B75E-475E-AD2B-DBC58051E9C9}" destId="{50E5C24D-49A7-472E-A173-16004FA97F05}" srcOrd="2" destOrd="0" presId="urn:microsoft.com/office/officeart/2005/8/layout/hList1"/>
    <dgm:cxn modelId="{FCF48B2C-34A2-46D4-BE76-31BA6697B4B0}" type="presParOf" srcId="{50E5C24D-49A7-472E-A173-16004FA97F05}" destId="{45790D0B-645D-45FB-8870-2018BF850218}" srcOrd="0" destOrd="0" presId="urn:microsoft.com/office/officeart/2005/8/layout/hList1"/>
    <dgm:cxn modelId="{4C541441-A0A0-406E-8158-0C56C7631789}" type="presParOf" srcId="{50E5C24D-49A7-472E-A173-16004FA97F05}" destId="{308BF877-233D-439A-A5A9-8BC444DC7614}" srcOrd="1" destOrd="0" presId="urn:microsoft.com/office/officeart/2005/8/layout/hList1"/>
    <dgm:cxn modelId="{7956E6F8-BD13-4D2A-A1A1-1D471A4ECE00}" type="presParOf" srcId="{BD8ACB21-B75E-475E-AD2B-DBC58051E9C9}" destId="{992B77BD-8BDE-4BA6-BB06-8B42E2000E6B}" srcOrd="3" destOrd="0" presId="urn:microsoft.com/office/officeart/2005/8/layout/hList1"/>
    <dgm:cxn modelId="{5FF800A1-D98F-4ADC-A4BB-745B9AECA886}" type="presParOf" srcId="{BD8ACB21-B75E-475E-AD2B-DBC58051E9C9}" destId="{817B5591-ED1B-4598-8DDC-B476E6CB2375}" srcOrd="4" destOrd="0" presId="urn:microsoft.com/office/officeart/2005/8/layout/hList1"/>
    <dgm:cxn modelId="{EC186CB0-E904-40AC-BD5E-C9A5D172ED26}" type="presParOf" srcId="{817B5591-ED1B-4598-8DDC-B476E6CB2375}" destId="{27A1A94C-70B2-4F6F-A368-5BA191706465}" srcOrd="0" destOrd="0" presId="urn:microsoft.com/office/officeart/2005/8/layout/hList1"/>
    <dgm:cxn modelId="{26020290-9869-44C2-B630-163CA99C6B7C}" type="presParOf" srcId="{817B5591-ED1B-4598-8DDC-B476E6CB2375}" destId="{4CB03377-AD7E-4406-9AE8-5A6A16F1F70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5A655C-F895-42BB-A867-3BC7B078CDB5}">
      <dsp:nvSpPr>
        <dsp:cNvPr id="0" name=""/>
        <dsp:cNvSpPr/>
      </dsp:nvSpPr>
      <dsp:spPr>
        <a:xfrm>
          <a:off x="3387" y="121169"/>
          <a:ext cx="3302650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solidFill>
                <a:schemeClr val="tx1"/>
              </a:solidFill>
            </a:rPr>
            <a:t>Подрядчики</a:t>
          </a:r>
          <a:endParaRPr lang="ru-RU" sz="2200" kern="1200" dirty="0"/>
        </a:p>
      </dsp:txBody>
      <dsp:txXfrm>
        <a:off x="3387" y="121169"/>
        <a:ext cx="3302650" cy="633600"/>
      </dsp:txXfrm>
    </dsp:sp>
    <dsp:sp modelId="{BF294AC1-9933-4322-905A-EF1782CAABD1}">
      <dsp:nvSpPr>
        <dsp:cNvPr id="0" name=""/>
        <dsp:cNvSpPr/>
      </dsp:nvSpPr>
      <dsp:spPr>
        <a:xfrm>
          <a:off x="3387" y="754769"/>
          <a:ext cx="3302650" cy="49519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200" kern="1200" dirty="0">
              <a:solidFill>
                <a:schemeClr val="tx1"/>
              </a:solidFill>
            </a:rPr>
            <a:t>    юридические лица, выполняющие работы по договору подряда/субподряда, а также государственному или муниципальному контракту, заключаемым с заказчиком в соответствии с действующим законодательством РФ на территории (объектах) Заказчика.</a:t>
          </a:r>
          <a:endParaRPr lang="ru-RU" sz="2200" kern="1200" dirty="0"/>
        </a:p>
      </dsp:txBody>
      <dsp:txXfrm>
        <a:off x="3387" y="754769"/>
        <a:ext cx="3302650" cy="4951979"/>
      </dsp:txXfrm>
    </dsp:sp>
    <dsp:sp modelId="{45790D0B-645D-45FB-8870-2018BF850218}">
      <dsp:nvSpPr>
        <dsp:cNvPr id="0" name=""/>
        <dsp:cNvSpPr/>
      </dsp:nvSpPr>
      <dsp:spPr>
        <a:xfrm>
          <a:off x="3768408" y="121169"/>
          <a:ext cx="3302650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solidFill>
                <a:schemeClr val="tx1"/>
              </a:solidFill>
            </a:rPr>
            <a:t>Субподрядчики</a:t>
          </a:r>
          <a:endParaRPr lang="ru-RU" sz="2200" kern="1200" dirty="0"/>
        </a:p>
      </dsp:txBody>
      <dsp:txXfrm>
        <a:off x="3768408" y="121169"/>
        <a:ext cx="3302650" cy="633600"/>
      </dsp:txXfrm>
    </dsp:sp>
    <dsp:sp modelId="{308BF877-233D-439A-A5A9-8BC444DC7614}">
      <dsp:nvSpPr>
        <dsp:cNvPr id="0" name=""/>
        <dsp:cNvSpPr/>
      </dsp:nvSpPr>
      <dsp:spPr>
        <a:xfrm>
          <a:off x="3768408" y="754769"/>
          <a:ext cx="3302650" cy="49519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200" kern="1200" dirty="0">
              <a:solidFill>
                <a:schemeClr val="tx1"/>
              </a:solidFill>
            </a:rPr>
            <a:t>    юридические лица, привлекаемые Подрядчиком для выполнения работ/оказания услуг на территории (объектах) Заказчика.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200" kern="1200" dirty="0"/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000" b="1" kern="1200" dirty="0"/>
            <a:t>Важно!</a:t>
          </a:r>
          <a:r>
            <a:rPr lang="ru-RU" sz="2000" kern="1200" dirty="0"/>
            <a:t> </a:t>
          </a:r>
          <a:endParaRPr lang="ru-RU" sz="2000" i="1" kern="1200" dirty="0"/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000" i="1" kern="1200" dirty="0">
              <a:solidFill>
                <a:schemeClr val="accent6">
                  <a:lumMod val="75000"/>
                </a:schemeClr>
              </a:solidFill>
            </a:rPr>
            <a:t>Прописать в договоре обязанность Подрядчика информировать Заказчика о привлечении Субподрядчиков.</a:t>
          </a:r>
        </a:p>
      </dsp:txBody>
      <dsp:txXfrm>
        <a:off x="3768408" y="754769"/>
        <a:ext cx="3302650" cy="4951979"/>
      </dsp:txXfrm>
    </dsp:sp>
    <dsp:sp modelId="{27A1A94C-70B2-4F6F-A368-5BA191706465}">
      <dsp:nvSpPr>
        <dsp:cNvPr id="0" name=""/>
        <dsp:cNvSpPr/>
      </dsp:nvSpPr>
      <dsp:spPr>
        <a:xfrm>
          <a:off x="7533430" y="121169"/>
          <a:ext cx="3302650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solidFill>
                <a:schemeClr val="tx1"/>
              </a:solidFill>
            </a:rPr>
            <a:t>Заказчики</a:t>
          </a:r>
          <a:endParaRPr lang="ru-RU" sz="2200" kern="1200" dirty="0"/>
        </a:p>
      </dsp:txBody>
      <dsp:txXfrm>
        <a:off x="7533430" y="121169"/>
        <a:ext cx="3302650" cy="633600"/>
      </dsp:txXfrm>
    </dsp:sp>
    <dsp:sp modelId="{4CB03377-AD7E-4406-9AE8-5A6A16F1F70A}">
      <dsp:nvSpPr>
        <dsp:cNvPr id="0" name=""/>
        <dsp:cNvSpPr/>
      </dsp:nvSpPr>
      <dsp:spPr>
        <a:xfrm>
          <a:off x="7523819" y="717876"/>
          <a:ext cx="3302650" cy="49519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/>
            <a:t>Образовательные организации или органы управления образованием (федеральный, муниципальный уровни)</a:t>
          </a:r>
        </a:p>
      </dsp:txBody>
      <dsp:txXfrm>
        <a:off x="7523819" y="717876"/>
        <a:ext cx="3302650" cy="49519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01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12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86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33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572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987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85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74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48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017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DAB0C18-C5FD-4E7E-8028-AA947F690455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EB56A04-07B5-4282-9CC8-EBDB7A593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89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kodeks://link/d?nd=450714516" TargetMode="External"/><Relationship Id="rId2" Type="http://schemas.openxmlformats.org/officeDocument/2006/relationships/hyperlink" Target="kodeks://link/d?nd=573191722&amp;mark=000000000000000000000000000000000000000000000000007E00KD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kodeks://link/d?nd=573191722&amp;mark=00000000000000000000000000000000000000000000000000A940N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kodeks://link/d?nd=450714545" TargetMode="External"/><Relationship Id="rId2" Type="http://schemas.openxmlformats.org/officeDocument/2006/relationships/hyperlink" Target="kodeks://link/d?nd=573114692&amp;mark=000000000000000000000000000000000000000000000000008PG0M1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kodeks://link/d?nd=573275722&amp;mark=00000000000000000000000000000000000000000000000000AA60NU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kodeks://link/d?nd=350340810&amp;mark=0000000000000000000000000000000000000000000000000064S0IJ" TargetMode="External"/><Relationship Id="rId2" Type="http://schemas.openxmlformats.org/officeDocument/2006/relationships/hyperlink" Target="kodeks://link/d?nd=350340810&amp;mark=000000000000000000000000000000000000000000000000007DI0K8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kodeks://link/d?nd=901807664&amp;mark=0000000000000000000000000000000000000000000000000064U0I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RZR&amp;n=402317&amp;dst=100012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RZR&amp;n=402317&amp;dst=100020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A66AB2-726F-693A-764C-BEF93AA25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4617" y="1965960"/>
            <a:ext cx="10402761" cy="2926080"/>
          </a:xfrm>
        </p:spPr>
        <p:txBody>
          <a:bodyPr>
            <a:noAutofit/>
          </a:bodyPr>
          <a:lstStyle/>
          <a:p>
            <a:r>
              <a:rPr lang="ru-RU" sz="4000" dirty="0"/>
              <a:t>«Организация безопасного выполнения подрядных работ на территории образовательной организации» </a:t>
            </a:r>
            <a:endParaRPr lang="ru-RU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B7D5C8-ADD0-6A05-BC01-16D975DB4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96100" y="5765811"/>
            <a:ext cx="8116417" cy="740867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buClr>
                <a:srgbClr val="5AB4D7"/>
              </a:buClr>
              <a:buSzPts val="1800"/>
              <a:defRPr/>
            </a:pPr>
            <a:r>
              <a:rPr lang="ru-RU" sz="2400" i="1" dirty="0">
                <a:solidFill>
                  <a:schemeClr val="bg1"/>
                </a:solidFill>
                <a:latin typeface="Arial "/>
                <a:cs typeface="Arial"/>
              </a:rPr>
              <a:t>Качер Надежда Сергеевна, руководитель службы охраны труда филиала ООО «ПК </a:t>
            </a:r>
            <a:r>
              <a:rPr lang="ru-RU" sz="2400" i="1" dirty="0" err="1">
                <a:solidFill>
                  <a:schemeClr val="bg1"/>
                </a:solidFill>
                <a:latin typeface="Arial "/>
                <a:cs typeface="Arial"/>
              </a:rPr>
              <a:t>Аквариус</a:t>
            </a:r>
            <a:r>
              <a:rPr lang="ru-RU" sz="2400" i="1" dirty="0">
                <a:solidFill>
                  <a:schemeClr val="bg1"/>
                </a:solidFill>
                <a:latin typeface="Arial "/>
                <a:cs typeface="Arial"/>
              </a:rPr>
              <a:t>» в г. Шуя</a:t>
            </a:r>
            <a:endParaRPr lang="ru-RU" sz="4400" i="1" dirty="0">
              <a:solidFill>
                <a:schemeClr val="bg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CC60125-11D5-7BF9-C675-72528BFCD463}"/>
              </a:ext>
            </a:extLst>
          </p:cNvPr>
          <p:cNvSpPr txBox="1">
            <a:spLocks/>
          </p:cNvSpPr>
          <p:nvPr/>
        </p:nvSpPr>
        <p:spPr>
          <a:xfrm>
            <a:off x="307238" y="-397611"/>
            <a:ext cx="11577521" cy="26878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7200" b="1" kern="1200" cap="all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/>
              <a:t>Обучение по охране труда</a:t>
            </a:r>
          </a:p>
          <a:p>
            <a:r>
              <a:rPr lang="ru-RU" sz="2000" dirty="0"/>
              <a:t>технических (главных технических) инспекторов труда общероссийского профсоюза образования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539E76C-6F82-CD6C-C4F7-CA6D5E9A2E9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359" y="351322"/>
            <a:ext cx="1199158" cy="869645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A647649-376E-EB87-C15E-47FB9E82B80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8558" y="378756"/>
            <a:ext cx="745537" cy="842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66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925" y="391487"/>
            <a:ext cx="11561428" cy="135636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Действия Заказчика до начала проведения работ</a:t>
            </a:r>
            <a:br>
              <a:rPr lang="ru-RU" sz="54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(Приказ Минтруда № 656н)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0330" y="1630399"/>
            <a:ext cx="11488023" cy="4836114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1.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В договоре с подрядной организацией отразить </a:t>
            </a:r>
            <a:r>
              <a:rPr lang="ru-RU" sz="2400" dirty="0">
                <a:solidFill>
                  <a:schemeClr val="tx1"/>
                </a:solidFill>
              </a:rPr>
              <a:t>согласованные мероприятия по предотвращению случаев повреждения здоровья работников и условия производства работ (см. слайд ниже);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2.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Назначить приказом </a:t>
            </a:r>
            <a:r>
              <a:rPr lang="ru-RU" sz="2400" dirty="0">
                <a:solidFill>
                  <a:schemeClr val="tx1"/>
                </a:solidFill>
              </a:rPr>
              <a:t>(до начала выполнения работ) лицо, отвечающее за безопасную организацию работ в соответствии с требованиями норм и правил по охране труда;</a:t>
            </a:r>
          </a:p>
          <a:p>
            <a:pPr marL="45720" indent="0">
              <a:buNone/>
            </a:pPr>
            <a:r>
              <a:rPr lang="ru-RU" sz="2400" i="1" dirty="0">
                <a:solidFill>
                  <a:schemeClr val="accent6">
                    <a:lumMod val="75000"/>
                  </a:schemeClr>
                </a:solidFill>
              </a:rPr>
              <a:t>(п. 8 Приказа №656 н -проведение мониторинга хода производства работ и изменения условий труда на территории по утвержденному контролирующим работодателем порядку.)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3.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Составить совместно с подрядчиком единый перечень </a:t>
            </a:r>
            <a:r>
              <a:rPr lang="ru-RU" sz="2400" dirty="0">
                <a:solidFill>
                  <a:schemeClr val="tx1"/>
                </a:solidFill>
              </a:rPr>
              <a:t>вредных и (или) опасных производственных факторов (см. слайд ниже);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4.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Составить совместно с подрядчиком план мероприятий </a:t>
            </a:r>
            <a:r>
              <a:rPr lang="ru-RU" sz="2400" dirty="0">
                <a:solidFill>
                  <a:schemeClr val="tx1"/>
                </a:solidFill>
              </a:rPr>
              <a:t>по эвакуации и спасению работников при возникновении аварийной ситуации и при проведении спасательных работ;</a:t>
            </a:r>
          </a:p>
        </p:txBody>
      </p:sp>
    </p:spTree>
    <p:extLst>
      <p:ext uri="{BB962C8B-B14F-4D97-AF65-F5344CB8AC3E}">
        <p14:creationId xmlns:p14="http://schemas.microsoft.com/office/powerpoint/2010/main" val="2855234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925" y="391487"/>
            <a:ext cx="11561428" cy="135636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Действия Заказчика до начала проведения работ</a:t>
            </a:r>
            <a:br>
              <a:rPr lang="ru-RU" sz="54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(Приказ Минтруда № 656н)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0330" y="1630399"/>
            <a:ext cx="11488023" cy="483611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5.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Утвердить совместно с подрядчиком акт-допуск</a:t>
            </a:r>
            <a:r>
              <a:rPr lang="ru-RU" sz="2800" dirty="0">
                <a:solidFill>
                  <a:schemeClr val="tx1"/>
                </a:solidFill>
              </a:rPr>
              <a:t>, являющийся основанием разрешения производства работ, </a:t>
            </a:r>
            <a:r>
              <a:rPr lang="ru-RU" sz="2800" u="sng" dirty="0">
                <a:solidFill>
                  <a:schemeClr val="tx1"/>
                </a:solidFill>
              </a:rPr>
              <a:t>для которых требуется акт-допуск;</a:t>
            </a:r>
          </a:p>
          <a:p>
            <a:pPr marL="4572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6.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Провести вводный инструктаж по охране труда </a:t>
            </a:r>
            <a:r>
              <a:rPr lang="ru-RU" sz="2800" dirty="0">
                <a:solidFill>
                  <a:schemeClr val="tx1"/>
                </a:solidFill>
              </a:rPr>
              <a:t>представителям Подрядчика/Субподрядчика (см. слайд ниже);</a:t>
            </a:r>
          </a:p>
          <a:p>
            <a:pPr marL="4572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7.Составить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график и (или) журнал совместных и совмещаемых работ </a:t>
            </a:r>
            <a:r>
              <a:rPr lang="ru-RU" sz="2800" dirty="0">
                <a:solidFill>
                  <a:schemeClr val="tx1"/>
                </a:solidFill>
              </a:rPr>
              <a:t>(при необходимости).</a:t>
            </a:r>
          </a:p>
          <a:p>
            <a:pPr marL="4572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8. Рекомендуется также составить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акт передачи земельного участка под строительную площадку (при строительстве). </a:t>
            </a:r>
            <a:endParaRPr lang="ru-RU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" indent="0" algn="ctr">
              <a:buNone/>
            </a:pP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</a:rPr>
              <a:t>Пп.3-5 могут являться приложениями к договору.</a:t>
            </a:r>
          </a:p>
        </p:txBody>
      </p:sp>
    </p:spTree>
    <p:extLst>
      <p:ext uri="{BB962C8B-B14F-4D97-AF65-F5344CB8AC3E}">
        <p14:creationId xmlns:p14="http://schemas.microsoft.com/office/powerpoint/2010/main" val="4182701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925" y="290819"/>
            <a:ext cx="11561428" cy="135636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bg2">
                    <a:lumMod val="50000"/>
                  </a:schemeClr>
                </a:solidFill>
              </a:rPr>
              <a:t>Условия  договора с подрядной организацией:</a:t>
            </a:r>
            <a:br>
              <a:rPr lang="ru-RU" sz="54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(Важное! Приказ Минтруда № 656н)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925" y="1647179"/>
            <a:ext cx="11410426" cy="4778788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1. Издание приказа </a:t>
            </a:r>
            <a:r>
              <a:rPr lang="ru-RU" dirty="0">
                <a:solidFill>
                  <a:schemeClr val="tx1"/>
                </a:solidFill>
              </a:rPr>
              <a:t>о назначении лиц, ответственных за безопасное производство работ (Заказчик соответственно – запрашивает документ до начала проведения работ).</a:t>
            </a:r>
          </a:p>
          <a:p>
            <a:pPr marL="45720" indent="0" algn="ctr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Или формулировку об ответственности.</a:t>
            </a:r>
          </a:p>
          <a:p>
            <a:pPr marL="45720" indent="0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2. Проведение мониторинга </a:t>
            </a:r>
            <a:r>
              <a:rPr lang="ru-RU" dirty="0">
                <a:solidFill>
                  <a:schemeClr val="tx1"/>
                </a:solidFill>
              </a:rPr>
              <a:t>хода производства работ и изменения условий труда на территории по утвержденному контролирующим работодателем порядку;</a:t>
            </a:r>
          </a:p>
          <a:p>
            <a:pPr marL="45720" indent="0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3. Мероприятия по обеспечению средствами индивидуальной защиты. </a:t>
            </a:r>
            <a:r>
              <a:rPr lang="ru-RU" dirty="0">
                <a:solidFill>
                  <a:schemeClr val="tx1"/>
                </a:solidFill>
              </a:rPr>
              <a:t>Определение мест хранения, особенностей использования (при наличии) и мест утилизации работниками смывающих и (или) обезвреживающих средств;</a:t>
            </a:r>
          </a:p>
          <a:p>
            <a:pPr marL="45720" indent="0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4. Обязанности по составлению плана мероприятий</a:t>
            </a:r>
            <a:r>
              <a:rPr lang="ru-RU" dirty="0">
                <a:solidFill>
                  <a:schemeClr val="tx1"/>
                </a:solidFill>
              </a:rPr>
              <a:t> по эвакуации и спасению работников при возникновении аварийной ситуации и при проведении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спасательных работ,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единого перечня вредных и (или) опасных производственных факторов, </a:t>
            </a:r>
            <a:r>
              <a:rPr lang="ru-RU" sz="2400" dirty="0">
                <a:solidFill>
                  <a:schemeClr val="tx1"/>
                </a:solidFill>
              </a:rPr>
              <a:t>акта – допуска и (или) наряда – допуска (если этого требует законодательство)</a:t>
            </a:r>
            <a:r>
              <a:rPr lang="ru-RU" dirty="0">
                <a:solidFill>
                  <a:schemeClr val="tx1"/>
                </a:solidFill>
              </a:rPr>
              <a:t>; </a:t>
            </a:r>
          </a:p>
          <a:p>
            <a:pPr marL="45720" indent="0" algn="ctr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Или включить в договор в качестве приложений.</a:t>
            </a:r>
          </a:p>
        </p:txBody>
      </p:sp>
    </p:spTree>
    <p:extLst>
      <p:ext uri="{BB962C8B-B14F-4D97-AF65-F5344CB8AC3E}">
        <p14:creationId xmlns:p14="http://schemas.microsoft.com/office/powerpoint/2010/main" val="347017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925" y="290819"/>
            <a:ext cx="11561428" cy="135636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bg2">
                    <a:lumMod val="50000"/>
                  </a:schemeClr>
                </a:solidFill>
              </a:rPr>
              <a:t>Условия договора с подрядной организацией:</a:t>
            </a:r>
            <a:br>
              <a:rPr lang="ru-RU" sz="54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(Важное! Приказ Минтруда № 656н)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925" y="1647179"/>
            <a:ext cx="11410426" cy="477878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5.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Необходимый перечень документов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2800" dirty="0">
                <a:solidFill>
                  <a:schemeClr val="tx1"/>
                </a:solidFill>
              </a:rPr>
              <a:t>представляемых Подрядчиком перед допуском к работам.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6. Предоставление подрядчиком сведений </a:t>
            </a:r>
            <a:r>
              <a:rPr lang="ru-RU" sz="2800" dirty="0">
                <a:solidFill>
                  <a:schemeClr val="tx1"/>
                </a:solidFill>
              </a:rPr>
              <a:t>о работниках, привлекаемых к выполнению работ, в том числе Субподрядчика;</a:t>
            </a:r>
          </a:p>
          <a:p>
            <a:pPr marL="45720" indent="0" algn="just">
              <a:buNone/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7. Условия отстранения от работ (прекращения работ) </a:t>
            </a:r>
            <a:r>
              <a:rPr lang="ru-RU" sz="2800" b="1" dirty="0">
                <a:solidFill>
                  <a:schemeClr val="tx1"/>
                </a:solidFill>
              </a:rPr>
              <a:t>в случае нарушения подрядчиком законодательства в области охраны труда и пожарной безопасности. </a:t>
            </a:r>
            <a:endParaRPr lang="ru-RU" sz="2800" dirty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8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Штрафные санкции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4669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925" y="391487"/>
            <a:ext cx="11561428" cy="135636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bg2">
                    <a:lumMod val="50000"/>
                  </a:schemeClr>
                </a:solidFill>
              </a:rPr>
              <a:t>Позиции договора с подрядной организацией:</a:t>
            </a:r>
            <a:br>
              <a:rPr lang="ru-RU" sz="5400" b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</a:rPr>
            </a:b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(Дополнительно! Пп.26- 31 Приказа Минтруда № 656н)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1970" y="1999516"/>
            <a:ext cx="11171339" cy="40233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Лечебно-профилактические и санитарно-бытовые мероприятия</a:t>
            </a:r>
          </a:p>
          <a:p>
            <a:r>
              <a:rPr lang="ru-RU" dirty="0">
                <a:solidFill>
                  <a:schemeClr val="tx1"/>
                </a:solidFill>
              </a:rPr>
              <a:t>Определение месторасположения на территории аптечек для оказания первой помощи на время выполнения работ (услуг).</a:t>
            </a:r>
          </a:p>
          <a:p>
            <a:r>
              <a:rPr lang="ru-RU" dirty="0">
                <a:solidFill>
                  <a:schemeClr val="tx1"/>
                </a:solidFill>
              </a:rPr>
              <a:t>Устройство новых и (или) реконструкция (при необходимости) имеющихся комнат для отдыха в рабочее время, помещений и комнат психологической разгрузки.</a:t>
            </a:r>
          </a:p>
          <a:p>
            <a:r>
              <a:rPr lang="ru-RU" dirty="0">
                <a:solidFill>
                  <a:schemeClr val="tx1"/>
                </a:solidFill>
              </a:rPr>
              <a:t>Определение порядка совместного использования имеющихся на территории санитарно-бытовых помещений (гардеробные, душевые, умывальные, санузлы).</a:t>
            </a:r>
          </a:p>
          <a:p>
            <a:r>
              <a:rPr lang="ru-RU" dirty="0">
                <a:solidFill>
                  <a:schemeClr val="tx1"/>
                </a:solidFill>
              </a:rPr>
              <a:t>Определение порядка совместного использования имеющихся на территории комнат обогрева, охлаждения, приема пищи.</a:t>
            </a:r>
          </a:p>
          <a:p>
            <a:r>
              <a:rPr lang="ru-RU" dirty="0">
                <a:solidFill>
                  <a:schemeClr val="tx1"/>
                </a:solidFill>
              </a:rPr>
              <a:t>И прочее</a:t>
            </a:r>
          </a:p>
        </p:txBody>
      </p:sp>
    </p:spTree>
    <p:extLst>
      <p:ext uri="{BB962C8B-B14F-4D97-AF65-F5344CB8AC3E}">
        <p14:creationId xmlns:p14="http://schemas.microsoft.com/office/powerpoint/2010/main" val="1686112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B4A61D2-0632-40F1-8DA3-C964F120308C}"/>
              </a:ext>
            </a:extLst>
          </p:cNvPr>
          <p:cNvSpPr/>
          <p:nvPr/>
        </p:nvSpPr>
        <p:spPr>
          <a:xfrm>
            <a:off x="534099" y="1620983"/>
            <a:ext cx="1112380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Вводный инструктаж по охране труда проводится…. для иных лиц, участвующих в производственной деятельности организации (работники, командированные в организацию (подразделение организации), лица, проходящие производственную практику.</a:t>
            </a:r>
          </a:p>
          <a:p>
            <a:pPr algn="ctr"/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В целях проявления должной осмотрительности рекомендуется проводить вводный инструктаж по охране труда </a:t>
            </a:r>
            <a:r>
              <a:rPr lang="ru-RU" sz="2800" b="1" u="sng" dirty="0">
                <a:solidFill>
                  <a:schemeClr val="accent6">
                    <a:lumMod val="75000"/>
                  </a:schemeClr>
                </a:solidFill>
              </a:rPr>
              <a:t>всем работникам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подрядчика и субподрядчика!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2800" dirty="0"/>
              <a:t>(Письмо Гострудинспекции в г. Москве от 30.07.2024 N 77/7-20288-24-ОБ/10-24758-ОБ/18-1270)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88C30FCB-AE15-4559-8159-A959B4179BAC}"/>
              </a:ext>
            </a:extLst>
          </p:cNvPr>
          <p:cNvSpPr txBox="1">
            <a:spLocks/>
          </p:cNvSpPr>
          <p:nvPr/>
        </p:nvSpPr>
        <p:spPr>
          <a:xfrm>
            <a:off x="315286" y="264623"/>
            <a:ext cx="11561428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chemeClr val="bg2">
                    <a:lumMod val="50000"/>
                  </a:schemeClr>
                </a:solidFill>
              </a:rPr>
              <a:t>Проведение вводного инструктажа по охране труда:</a:t>
            </a:r>
            <a:br>
              <a:rPr lang="ru-RU" sz="54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ru-RU" sz="2700" b="1" dirty="0">
                <a:solidFill>
                  <a:schemeClr val="accent6">
                    <a:lumMod val="75000"/>
                  </a:schemeClr>
                </a:solidFill>
              </a:rPr>
              <a:t>Постановление Правительства РФ от 24.12.2021 N 2464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678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B4A61D2-0632-40F1-8DA3-C964F120308C}"/>
              </a:ext>
            </a:extLst>
          </p:cNvPr>
          <p:cNvSpPr/>
          <p:nvPr/>
        </p:nvSpPr>
        <p:spPr>
          <a:xfrm>
            <a:off x="534099" y="1620983"/>
            <a:ext cx="1112380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Рекомендуется </a:t>
            </a:r>
            <a:r>
              <a:rPr lang="ru-RU" sz="2000" b="1" u="sng" dirty="0">
                <a:solidFill>
                  <a:schemeClr val="accent6">
                    <a:lumMod val="75000"/>
                  </a:schemeClr>
                </a:solidFill>
              </a:rPr>
              <a:t>утвердить программу вводного инструктажа по охране труда для  лиц, участвующих в производственной деятельности организации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 (работники, командированные в филиал, работники подрядных организаций, обучающиеся, проходящие производственную практику, иные представители сторонних организаций, прибывающие в организацию).</a:t>
            </a:r>
          </a:p>
          <a:p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Обязанность Заказчика:</a:t>
            </a:r>
          </a:p>
          <a:p>
            <a:pPr algn="just"/>
            <a:r>
              <a:rPr lang="ru-RU" dirty="0"/>
              <a:t>Проведение работодателем, контролирующим территорию, инструктирования по охране труда, учитывающего специфику организации и проведения работ на территории, работников (руководителей, специалистов по охране труда, уполномоченных по охране труда) работодателей, производящих работы (оказывающих услуги) на территории.</a:t>
            </a:r>
          </a:p>
          <a:p>
            <a:pPr algn="ctr"/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88C30FCB-AE15-4559-8159-A959B4179BAC}"/>
              </a:ext>
            </a:extLst>
          </p:cNvPr>
          <p:cNvSpPr txBox="1">
            <a:spLocks/>
          </p:cNvSpPr>
          <p:nvPr/>
        </p:nvSpPr>
        <p:spPr>
          <a:xfrm>
            <a:off x="315286" y="264623"/>
            <a:ext cx="11561428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chemeClr val="bg2">
                    <a:lumMod val="50000"/>
                  </a:schemeClr>
                </a:solidFill>
              </a:rPr>
              <a:t>Проведение вводного инструктажа по охране труда:</a:t>
            </a:r>
            <a:br>
              <a:rPr lang="ru-RU" sz="54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</a:rPr>
              <a:t>(п.10 </a:t>
            </a:r>
            <a:r>
              <a:rPr lang="ru-RU" sz="2700" b="1" dirty="0">
                <a:solidFill>
                  <a:schemeClr val="accent6">
                    <a:lumMod val="75000"/>
                  </a:schemeClr>
                </a:solidFill>
              </a:rPr>
              <a:t>Постановления Правительства РФ от 24.12.2021 N 2464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211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123" y="609600"/>
            <a:ext cx="10045397" cy="16973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Единый перечень вредных и (или) опасных производственных факторов </a:t>
            </a:r>
            <a:br>
              <a:rPr lang="ru-RU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(п.2 Приказа Минтруда № 656н)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493625"/>
            <a:ext cx="5484303" cy="3831673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перечень факторов, присутствующих на территории, но не связанных с характером выполняемых работ;</a:t>
            </a:r>
          </a:p>
          <a:p>
            <a:r>
              <a:rPr lang="ru-RU" sz="2400" b="1" dirty="0">
                <a:solidFill>
                  <a:schemeClr val="tx2"/>
                </a:solidFill>
              </a:rPr>
              <a:t>перечень факторов, возникающих в результате производства работ (оказания услуги);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A8C6784-4F31-162B-AACE-DA42BF489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35427" y="2539349"/>
            <a:ext cx="4754880" cy="402336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перечень идентифицированных опасностей с оценкой уровней профессиональных рисков для здоровья работников и учетом вероятности возникновения и тяжести последствий отдельных заболеваний и состояний.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48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439" y="425043"/>
            <a:ext cx="9875520" cy="1356360"/>
          </a:xfrm>
        </p:spPr>
        <p:txBody>
          <a:bodyPr/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Акт- допуск</a:t>
            </a:r>
            <a:br>
              <a:rPr lang="ru-RU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(п.4 Приказа Минтруда № 656н)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8991" y="1864452"/>
            <a:ext cx="11104928" cy="4023360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chemeClr val="tx2"/>
                </a:solidFill>
              </a:rPr>
              <a:t>Рекомендуемые формы акта-допуска отображены в Правилах по охране труда по видам работ... </a:t>
            </a:r>
          </a:p>
          <a:p>
            <a:r>
              <a:rPr lang="ru-RU" sz="4000" dirty="0">
                <a:solidFill>
                  <a:schemeClr val="tx2"/>
                </a:solidFill>
              </a:rPr>
              <a:t>Можно утвердить форму акта – допуска в Положении о допуске подрядных организаций.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449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439" y="425043"/>
            <a:ext cx="9875520" cy="1356360"/>
          </a:xfrm>
        </p:spPr>
        <p:txBody>
          <a:bodyPr/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В каких случаях требуется акт- допуск</a:t>
            </a:r>
            <a:br>
              <a:rPr lang="ru-RU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(п.4 Приказа Минтруда № 656н)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A8C6784-4F31-162B-AACE-DA42BF489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394" y="1864452"/>
            <a:ext cx="11291581" cy="4418902"/>
          </a:xfrm>
        </p:spPr>
        <p:txBody>
          <a:bodyPr>
            <a:normAutofit fontScale="92500" lnSpcReduction="20000"/>
          </a:bodyPr>
          <a:lstStyle/>
          <a:p>
            <a:r>
              <a:rPr lang="ru-RU" sz="2300" b="1" dirty="0">
                <a:solidFill>
                  <a:schemeClr val="accent6">
                    <a:lumMod val="75000"/>
                  </a:schemeClr>
                </a:solidFill>
              </a:rPr>
              <a:t>Приказ Минтруда России от 11.12.2020 N 883н"Об утверждении Правил по охране труда при строительстве, реконструкции и ремонте«</a:t>
            </a:r>
          </a:p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Приказ Минтруда России от 17.12.2020 N 924н "Об утверждении Правил по охране труда при эксплуатации объектов теплоснабжения и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теплопотребляющих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установок"</a:t>
            </a:r>
          </a:p>
          <a:p>
            <a:r>
              <a:rPr lang="ru-RU" sz="2300" b="1" dirty="0">
                <a:solidFill>
                  <a:schemeClr val="accent6">
                    <a:lumMod val="75000"/>
                  </a:schemeClr>
                </a:solidFill>
              </a:rPr>
              <a:t>Приказ Минтруда России от 27.11.2020 N 833н "Об утверждении Правил по охране труда при размещении, монтаже, техническом обслуживании и ремонте технологического оборудования"</a:t>
            </a:r>
          </a:p>
          <a:p>
            <a:r>
              <a:rPr lang="ru-RU" sz="2600" dirty="0">
                <a:solidFill>
                  <a:schemeClr val="tx1"/>
                </a:solidFill>
              </a:rPr>
              <a:t>В соответствии с </a:t>
            </a:r>
            <a:r>
              <a:rPr lang="ru-RU" sz="26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пунктом 17 Правил № 883н</a:t>
            </a:r>
            <a:r>
              <a:rPr lang="ru-RU" sz="2600" dirty="0">
                <a:solidFill>
                  <a:schemeClr val="tx1"/>
                </a:solidFill>
              </a:rPr>
              <a:t> перед началом строительного производства на территории действующего объекта (в том числе действующих административных, производственных и иных зданий) работодатель и руководитель (полномочный представитель руководителя) хозяйствующего субъекта, эксплуатирующего объект, должны оформить </a:t>
            </a:r>
            <a:r>
              <a:rPr lang="ru-RU" sz="26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акт-допуск для производства строительно-монтажных работ на территории действующего объекта строительного производства</a:t>
            </a:r>
            <a:r>
              <a:rPr lang="ru-RU" sz="2600" dirty="0">
                <a:solidFill>
                  <a:schemeClr val="tx1"/>
                </a:solidFill>
              </a:rPr>
              <a:t> (рекомендуемый образец предусмотрен </a:t>
            </a:r>
            <a:r>
              <a:rPr lang="ru-RU" sz="26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приложением № 1 к Правилам</a:t>
            </a:r>
            <a:r>
              <a:rPr lang="ru-RU" sz="2600" dirty="0">
                <a:solidFill>
                  <a:schemeClr val="tx1"/>
                </a:solidFill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8683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CFFB944-C258-513C-D926-FE7F2FE5F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07597"/>
            <a:ext cx="9875520" cy="1078494"/>
          </a:xfrm>
        </p:spPr>
        <p:txBody>
          <a:bodyPr/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Нормативные документы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BD3634A-11CE-4FE1-AC0F-CEB1DF6E35DF}"/>
              </a:ext>
            </a:extLst>
          </p:cNvPr>
          <p:cNvSpPr/>
          <p:nvPr/>
        </p:nvSpPr>
        <p:spPr>
          <a:xfrm>
            <a:off x="518859" y="1386091"/>
            <a:ext cx="11123802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1. Статьи 214 и 229 Трудового кодекса РФ.</a:t>
            </a:r>
          </a:p>
          <a:p>
            <a:pPr marL="457200" indent="-457200" algn="just">
              <a:buAutoNum type="arabicPeriod"/>
            </a:pPr>
            <a:endParaRPr lang="ru-RU" sz="2000" dirty="0"/>
          </a:p>
          <a:p>
            <a:pPr algn="just"/>
            <a:r>
              <a:rPr lang="ru-RU" sz="2000" dirty="0"/>
              <a:t>2. Постановление Правительства РФ от 24.12.2021 N 2464</a:t>
            </a:r>
          </a:p>
          <a:p>
            <a:pPr algn="just"/>
            <a:r>
              <a:rPr lang="ru-RU" sz="2000" dirty="0"/>
              <a:t>"О порядке обучения по охране труда и проверки знания требований охраны труда».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3. Приказ Минтруда России от 22.09.2021 N 656н</a:t>
            </a:r>
          </a:p>
          <a:p>
            <a:pPr algn="just"/>
            <a:r>
              <a:rPr lang="ru-RU" sz="2000" dirty="0"/>
              <a:t>"Об утверждении примерного перечня мероприятий по предотвращению случаев повреждения здоровья работников (при производстве работ (оказании услуг) на территории, находящейся под контролем другого работодателя (иного лица)».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4. Приказ Минтруда России от 29.10.2021 N 776н </a:t>
            </a:r>
          </a:p>
          <a:p>
            <a:pPr algn="just"/>
            <a:r>
              <a:rPr lang="ru-RU" sz="2000" dirty="0"/>
              <a:t>"Об утверждении Примерного положения о системе управления охраной труда».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5. </a:t>
            </a:r>
            <a:r>
              <a:rPr lang="ru-RU" sz="2000" b="1" dirty="0"/>
              <a:t>В зависимости от вида работ: </a:t>
            </a:r>
            <a:r>
              <a:rPr lang="ru-RU" sz="2000" dirty="0"/>
              <a:t>Правила по охране труда при эксплуатации электроустановок; Правила по охране труда при строительстве, реконструкции и ремонте; Правила по охране труда при работе на высоте и пр.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7435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CDD33F7-755F-447D-A48B-4C268578C9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967" y="275961"/>
            <a:ext cx="8984609" cy="6306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6831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718" y="391487"/>
            <a:ext cx="9875520" cy="135636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Наряд – допуск (на проведение работ повышенной опасности, опасных работ)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4826" y="1728972"/>
            <a:ext cx="10778455" cy="4023360"/>
          </a:xfrm>
        </p:spPr>
        <p:txBody>
          <a:bodyPr>
            <a:normAutofit fontScale="32500" lnSpcReduction="20000"/>
          </a:bodyPr>
          <a:lstStyle/>
          <a:p>
            <a:pPr marL="45720" indent="0">
              <a:buNone/>
            </a:pPr>
            <a:r>
              <a:rPr lang="ru-RU" sz="7200" b="1" dirty="0">
                <a:solidFill>
                  <a:schemeClr val="accent6">
                    <a:lumMod val="75000"/>
                  </a:schemeClr>
                </a:solidFill>
              </a:rPr>
              <a:t>Примеры работ повышенной опасности:</a:t>
            </a:r>
          </a:p>
          <a:p>
            <a:pPr marL="45720" indent="0">
              <a:buNone/>
            </a:pPr>
            <a:r>
              <a:rPr lang="ru-RU" sz="7200" dirty="0">
                <a:solidFill>
                  <a:schemeClr val="tx1"/>
                </a:solidFill>
              </a:rPr>
              <a:t>- земляные работы; </a:t>
            </a:r>
          </a:p>
          <a:p>
            <a:pPr marL="45720" indent="0">
              <a:buNone/>
            </a:pPr>
            <a:r>
              <a:rPr lang="ru-RU" sz="7200" dirty="0">
                <a:solidFill>
                  <a:schemeClr val="tx1"/>
                </a:solidFill>
              </a:rPr>
              <a:t>- ремонтные, монтажные и демонтажные работы; </a:t>
            </a:r>
          </a:p>
          <a:p>
            <a:pPr marL="45720" indent="0">
              <a:buNone/>
            </a:pPr>
            <a:r>
              <a:rPr lang="ru-RU" sz="7200" dirty="0">
                <a:solidFill>
                  <a:schemeClr val="tx1"/>
                </a:solidFill>
              </a:rPr>
              <a:t>- работы, связанные с опасностью поражения персонала электрическим током; </a:t>
            </a:r>
          </a:p>
          <a:p>
            <a:pPr marL="45720" indent="0">
              <a:buNone/>
            </a:pPr>
            <a:r>
              <a:rPr lang="ru-RU" sz="7200" dirty="0">
                <a:solidFill>
                  <a:schemeClr val="tx1"/>
                </a:solidFill>
              </a:rPr>
              <a:t>- работы на высоте; </a:t>
            </a:r>
          </a:p>
          <a:p>
            <a:pPr marL="45720" indent="0">
              <a:buNone/>
            </a:pPr>
            <a:r>
              <a:rPr lang="ru-RU" sz="7200" dirty="0">
                <a:solidFill>
                  <a:schemeClr val="tx1"/>
                </a:solidFill>
              </a:rPr>
              <a:t>- работы, связанные с эксплуатацией сосудов, работающих под избыточным давлением; </a:t>
            </a:r>
          </a:p>
          <a:p>
            <a:pPr marL="45720" indent="0">
              <a:buNone/>
            </a:pPr>
            <a:r>
              <a:rPr lang="ru-RU" sz="7200" dirty="0">
                <a:solidFill>
                  <a:schemeClr val="tx1"/>
                </a:solidFill>
              </a:rPr>
              <a:t>- электросварочные и газосварочные работы; </a:t>
            </a:r>
          </a:p>
          <a:p>
            <a:pPr marL="45720" indent="0">
              <a:buNone/>
            </a:pPr>
            <a:r>
              <a:rPr lang="ru-RU" sz="7200" dirty="0">
                <a:solidFill>
                  <a:schemeClr val="tx1"/>
                </a:solidFill>
              </a:rPr>
              <a:t>- огневые работы и пр.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04799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B4A61D2-0632-40F1-8DA3-C964F120308C}"/>
              </a:ext>
            </a:extLst>
          </p:cNvPr>
          <p:cNvSpPr/>
          <p:nvPr/>
        </p:nvSpPr>
        <p:spPr>
          <a:xfrm>
            <a:off x="534099" y="1620983"/>
            <a:ext cx="1112380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Вопрос: </a:t>
            </a:r>
          </a:p>
          <a:p>
            <a:r>
              <a:rPr lang="ru-RU" sz="2000" dirty="0">
                <a:latin typeface="Corbel" panose="020B0503020204020204" pitchFamily="34" charset="0"/>
              </a:rPr>
              <a:t>Обязан ли Заказчик, где Подрядчик выполняет указанные выше виды работ, подписывать наряд-допуск? </a:t>
            </a:r>
          </a:p>
          <a:p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Ответ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: </a:t>
            </a:r>
          </a:p>
          <a:p>
            <a:r>
              <a:rPr lang="ru-RU" sz="2000" dirty="0">
                <a:latin typeface="Corbel" panose="020B0503020204020204" pitchFamily="34" charset="0"/>
              </a:rPr>
              <a:t>При оформлении наряда-допуска на производство работ повышенной опасности необходимо соблюдать требования соответствующих нормативных документов (Правила по охране труда и </a:t>
            </a:r>
            <a:r>
              <a:rPr lang="ru-RU" sz="2000" dirty="0" err="1">
                <a:latin typeface="Corbel" panose="020B0503020204020204" pitchFamily="34" charset="0"/>
              </a:rPr>
              <a:t>пр</a:t>
            </a:r>
            <a:r>
              <a:rPr lang="ru-RU" sz="2000" dirty="0">
                <a:latin typeface="Corbel" panose="020B0503020204020204" pitchFamily="34" charset="0"/>
              </a:rPr>
              <a:t>). </a:t>
            </a:r>
          </a:p>
          <a:p>
            <a:endParaRPr lang="ru-RU" sz="2000" dirty="0">
              <a:latin typeface="Corbel" panose="020B0503020204020204" pitchFamily="34" charset="0"/>
            </a:endParaRPr>
          </a:p>
          <a:p>
            <a:r>
              <a:rPr lang="ru-RU" sz="2000" dirty="0">
                <a:latin typeface="Corbel" panose="020B0503020204020204" pitchFamily="34" charset="0"/>
              </a:rPr>
              <a:t>Если соответствующим нормативным документов не установлено, что должностное лицо подразделения, где подрядчик выполняет работы повышенной опасности, должно подписывать наряд-допуск, то соответственно, </a:t>
            </a:r>
            <a:r>
              <a:rPr lang="ru-RU" sz="2000" b="1" u="sng" dirty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нет необходимости подписывать наряд-допуск </a:t>
            </a:r>
            <a:r>
              <a:rPr lang="ru-RU" sz="2000" dirty="0">
                <a:solidFill>
                  <a:schemeClr val="tx2"/>
                </a:solidFill>
                <a:latin typeface="Corbel" panose="020B0503020204020204" pitchFamily="34" charset="0"/>
              </a:rPr>
              <a:t>(в </a:t>
            </a:r>
            <a:r>
              <a:rPr lang="ru-RU" sz="2000" dirty="0">
                <a:latin typeface="Corbel" panose="020B0503020204020204" pitchFamily="34" charset="0"/>
              </a:rPr>
              <a:t>перечисленных выше документах такая необходимость не установлена), если иное не установлено локальным актом организации. </a:t>
            </a:r>
          </a:p>
          <a:p>
            <a:endParaRPr lang="ru-RU" sz="1400" dirty="0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88C30FCB-AE15-4559-8159-A959B4179BAC}"/>
              </a:ext>
            </a:extLst>
          </p:cNvPr>
          <p:cNvSpPr txBox="1">
            <a:spLocks/>
          </p:cNvSpPr>
          <p:nvPr/>
        </p:nvSpPr>
        <p:spPr>
          <a:xfrm>
            <a:off x="315286" y="264623"/>
            <a:ext cx="11561428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chemeClr val="bg2">
                    <a:lumMod val="50000"/>
                  </a:schemeClr>
                </a:solidFill>
              </a:rPr>
              <a:t>Наряд – допуск (на проведение работ повышенной опасности, опасных работ)</a:t>
            </a:r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0609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882" y="896921"/>
            <a:ext cx="10920369" cy="103464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Заказчик согласовывает наряды – допуска в следующих случаях:</a:t>
            </a:r>
            <a:br>
              <a:rPr lang="ru-RU" b="1" dirty="0">
                <a:solidFill>
                  <a:schemeClr val="bg2">
                    <a:lumMod val="50000"/>
                  </a:schemeClr>
                </a:solidFill>
              </a:rPr>
            </a:b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3882" y="1426129"/>
            <a:ext cx="10500919" cy="5008228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ru-RU" sz="3400" dirty="0">
                <a:solidFill>
                  <a:schemeClr val="tx1"/>
                </a:solidFill>
              </a:rPr>
              <a:t>1. Согласно </a:t>
            </a:r>
            <a:r>
              <a:rPr lang="ru-RU" sz="34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Правил по охране труда при работе на высоте</a:t>
            </a:r>
            <a:r>
              <a:rPr lang="ru-RU" sz="3400" dirty="0">
                <a:solidFill>
                  <a:schemeClr val="tx1"/>
                </a:solidFill>
              </a:rPr>
              <a:t>, </a:t>
            </a:r>
            <a:r>
              <a:rPr lang="ru-RU" sz="3400" b="1" dirty="0">
                <a:solidFill>
                  <a:schemeClr val="accent6">
                    <a:lumMod val="75000"/>
                  </a:schemeClr>
                </a:solidFill>
              </a:rPr>
              <a:t>при выполнении работ на высоте в охранных зонах сооружений или коммуникаций</a:t>
            </a:r>
            <a:r>
              <a:rPr lang="ru-RU" sz="3400" dirty="0">
                <a:solidFill>
                  <a:schemeClr val="tx1"/>
                </a:solidFill>
              </a:rPr>
              <a:t>, </a:t>
            </a:r>
            <a:r>
              <a:rPr lang="ru-RU" sz="34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наряд-допуск</a:t>
            </a:r>
            <a:r>
              <a:rPr lang="ru-RU" sz="3400" dirty="0">
                <a:solidFill>
                  <a:schemeClr val="tx1"/>
                </a:solidFill>
              </a:rPr>
              <a:t> выдается при наличии письменного разрешения владельца этого сооружения или коммуникации (строка 9 наряда- допуска). </a:t>
            </a:r>
          </a:p>
          <a:p>
            <a:pPr marL="45720" indent="0" algn="just">
              <a:buNone/>
            </a:pPr>
            <a:r>
              <a:rPr lang="ru-RU" sz="3400" dirty="0">
                <a:solidFill>
                  <a:schemeClr val="tx1"/>
                </a:solidFill>
              </a:rPr>
              <a:t>2. Согласно </a:t>
            </a:r>
            <a:r>
              <a:rPr lang="ru-RU" sz="34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п.361 </a:t>
            </a:r>
            <a:r>
              <a:rPr lang="ru-RU" sz="3400" dirty="0">
                <a:solidFill>
                  <a:schemeClr val="tx1"/>
                </a:solidFill>
              </a:rPr>
              <a:t>Приказа Ростехнадзора от 15.12.2020 N 536  </a:t>
            </a:r>
            <a:r>
              <a:rPr lang="ru-RU" sz="3400" b="1" dirty="0">
                <a:solidFill>
                  <a:schemeClr val="accent6">
                    <a:lumMod val="75000"/>
                  </a:schemeClr>
                </a:solidFill>
              </a:rPr>
              <a:t>работы внутри сосуда </a:t>
            </a:r>
            <a:r>
              <a:rPr lang="ru-RU" sz="3400" dirty="0">
                <a:solidFill>
                  <a:schemeClr val="tx1"/>
                </a:solidFill>
              </a:rPr>
              <a:t>должны быть выполнены по наряду-допуску, оформленному в порядке, установленном распорядительными документами эксплуатирующей организации. Соответственно, в организации должен быть разработан соответствующий локальный акт, определяющий порядок оформления наряда-допуска при выполнении работ внутри сосуда.</a:t>
            </a:r>
          </a:p>
          <a:p>
            <a:pPr marL="45720" indent="0">
              <a:buNone/>
            </a:pPr>
            <a:r>
              <a:rPr lang="ru-RU" sz="3400" b="1" dirty="0">
                <a:solidFill>
                  <a:schemeClr val="accent6">
                    <a:lumMod val="75000"/>
                  </a:schemeClr>
                </a:solidFill>
              </a:rPr>
              <a:t>И в иных случаях, предусмотренных законодательством.</a:t>
            </a:r>
          </a:p>
          <a:p>
            <a:pPr marL="45720" indent="0" algn="r">
              <a:buNone/>
            </a:pPr>
            <a:r>
              <a:rPr lang="ru-RU" sz="3400" b="1" dirty="0">
                <a:solidFill>
                  <a:schemeClr val="accent6">
                    <a:lumMod val="75000"/>
                  </a:schemeClr>
                </a:solidFill>
              </a:rPr>
              <a:t>Вопросы ответственности!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38366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925" y="391487"/>
            <a:ext cx="11561428" cy="135636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bg2">
                    <a:lumMod val="50000"/>
                  </a:schemeClr>
                </a:solidFill>
              </a:rPr>
              <a:t>Обязанности заказчика при проведении совместных работ</a:t>
            </a:r>
            <a:br>
              <a:rPr lang="ru-RU" sz="54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800" b="1" dirty="0">
                <a:solidFill>
                  <a:schemeClr val="bg2">
                    <a:lumMod val="50000"/>
                  </a:schemeClr>
                </a:solidFill>
              </a:rPr>
              <a:t>(пп.5-7 Приказа Минтруда № 656н)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1970" y="1999516"/>
            <a:ext cx="11171339" cy="4585842"/>
          </a:xfrm>
        </p:spPr>
        <p:txBody>
          <a:bodyPr>
            <a:normAutofit fontScale="92500"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Составление графика и (или) журнала совместных и совмещаемых работ.</a:t>
            </a:r>
          </a:p>
          <a:p>
            <a:r>
              <a:rPr lang="ru-RU" sz="2800" dirty="0">
                <a:solidFill>
                  <a:schemeClr val="tx1"/>
                </a:solidFill>
              </a:rPr>
              <a:t>Обеспечение допуска к работам, координацию и информирование зависимых работодателей (подрядчиков), производящих работы (оказывающих услуги) на одной неподконтрольной им территории и у которых отсутствуют взаимные договоры.</a:t>
            </a:r>
          </a:p>
          <a:p>
            <a:r>
              <a:rPr lang="ru-RU" sz="2800" dirty="0">
                <a:solidFill>
                  <a:schemeClr val="tx1"/>
                </a:solidFill>
              </a:rPr>
              <a:t>Организация непрерывной связи и координации зависимых работодателей (подрядчиков), производящих работы (оказывающих услуги) на территории до начала, во время и после окончания работ.</a:t>
            </a:r>
          </a:p>
          <a:p>
            <a:pPr marL="4572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ru-RU" b="1" i="1" dirty="0">
                <a:solidFill>
                  <a:schemeClr val="accent6">
                    <a:lumMod val="75000"/>
                  </a:schemeClr>
                </a:solidFill>
              </a:rPr>
              <a:t>Заказчик должен составить график и обеспечить связь между зависимыми подрядчиками. </a:t>
            </a:r>
          </a:p>
        </p:txBody>
      </p:sp>
    </p:spTree>
    <p:extLst>
      <p:ext uri="{BB962C8B-B14F-4D97-AF65-F5344CB8AC3E}">
        <p14:creationId xmlns:p14="http://schemas.microsoft.com/office/powerpoint/2010/main" val="1329757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6AD653-BFF3-C994-3652-CD6F2997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72" y="425043"/>
            <a:ext cx="9875520" cy="1356360"/>
          </a:xfrm>
        </p:spPr>
        <p:txBody>
          <a:bodyPr/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Расследование несчастного случая</a:t>
            </a:r>
            <a:br>
              <a:rPr lang="ru-RU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(ч.6 и ч.7 Статьи 229 ТК РФ)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B4A61D2-0632-40F1-8DA3-C964F120308C}"/>
              </a:ext>
            </a:extLst>
          </p:cNvPr>
          <p:cNvSpPr/>
          <p:nvPr/>
        </p:nvSpPr>
        <p:spPr>
          <a:xfrm>
            <a:off x="534099" y="1872653"/>
            <a:ext cx="1112380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Несчастный случай, </a:t>
            </a:r>
            <a:r>
              <a:rPr lang="ru-RU" sz="2400" dirty="0"/>
              <a:t>происшедший с лицом, выполнявшим работу на территории другого работодателя, расследуется комиссией, образованной работодателем (его представителем), по поручению которого выполнялась работа, с участием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при необходимости </a:t>
            </a:r>
            <a:r>
              <a:rPr lang="ru-RU" sz="2400" dirty="0"/>
              <a:t>работодателя (его представителя), за которым закреплена данная территория на правах собственности, владения, пользования (в том числе аренды) и на иных основаниях.</a:t>
            </a:r>
          </a:p>
          <a:p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Несчастный случай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2400" dirty="0"/>
              <a:t>происшедший с лицом, выполнявшим по поручению работодателя (его представителя) работу на выделенном в установленном порядке участке другого работодателя,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расследуется комиссией, образованной работодателем, производящим эту работу, с обязательным участием представителя работодателя, на территории которого она проводилась.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0784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6AD653-BFF3-C994-3652-CD6F2997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099" y="1515611"/>
            <a:ext cx="11123802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Примеры локально- нормативных актов по взаимодействию с подрядными организациями филиала </a:t>
            </a:r>
            <a:br>
              <a:rPr lang="ru-RU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ООО «Производственная компания </a:t>
            </a:r>
            <a:r>
              <a:rPr lang="ru-RU" b="1" dirty="0" err="1">
                <a:solidFill>
                  <a:schemeClr val="bg2">
                    <a:lumMod val="50000"/>
                  </a:schemeClr>
                </a:solidFill>
              </a:rPr>
              <a:t>Аквариус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» в </a:t>
            </a:r>
            <a:r>
              <a:rPr lang="ru-RU" b="1" dirty="0" err="1">
                <a:solidFill>
                  <a:schemeClr val="bg2">
                    <a:lumMod val="50000"/>
                  </a:schemeClr>
                </a:solidFill>
              </a:rPr>
              <a:t>г.Шуя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B4A61D2-0632-40F1-8DA3-C964F120308C}"/>
              </a:ext>
            </a:extLst>
          </p:cNvPr>
          <p:cNvSpPr/>
          <p:nvPr/>
        </p:nvSpPr>
        <p:spPr>
          <a:xfrm>
            <a:off x="727045" y="4850745"/>
            <a:ext cx="11123802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Внимание! Конфиденциально!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47089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A66AB2-726F-693A-764C-BEF93AA25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565" y="665666"/>
            <a:ext cx="10402761" cy="2926080"/>
          </a:xfrm>
        </p:spPr>
        <p:txBody>
          <a:bodyPr>
            <a:noAutofit/>
          </a:bodyPr>
          <a:lstStyle/>
          <a:p>
            <a:r>
              <a:rPr lang="ru-RU" sz="4000" dirty="0"/>
              <a:t>СПАСИБО ЗА ВНИМАНИЕ!</a:t>
            </a:r>
            <a:endParaRPr lang="ru-RU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B7D5C8-ADD0-6A05-BC01-16D975DB4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96100" y="5765811"/>
            <a:ext cx="8116417" cy="740867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buClr>
                <a:srgbClr val="5AB4D7"/>
              </a:buClr>
              <a:buSzPts val="1800"/>
              <a:defRPr/>
            </a:pPr>
            <a:r>
              <a:rPr lang="ru-RU" sz="2400" i="1" dirty="0">
                <a:solidFill>
                  <a:schemeClr val="bg1"/>
                </a:solidFill>
                <a:latin typeface="Arial "/>
                <a:cs typeface="Arial"/>
              </a:rPr>
              <a:t>Качер Надежда Сергеевна, руководитель службы охраны труда филиала ООО «ПК </a:t>
            </a:r>
            <a:r>
              <a:rPr lang="ru-RU" sz="2400" i="1" dirty="0" err="1">
                <a:solidFill>
                  <a:schemeClr val="bg1"/>
                </a:solidFill>
                <a:latin typeface="Arial "/>
                <a:cs typeface="Arial"/>
              </a:rPr>
              <a:t>Аквариус</a:t>
            </a:r>
            <a:r>
              <a:rPr lang="ru-RU" sz="2400" i="1" dirty="0">
                <a:solidFill>
                  <a:schemeClr val="bg1"/>
                </a:solidFill>
                <a:latin typeface="Arial "/>
                <a:cs typeface="Arial"/>
              </a:rPr>
              <a:t>» в г. Шуя</a:t>
            </a:r>
            <a:endParaRPr lang="ru-RU" sz="4400" i="1" dirty="0">
              <a:solidFill>
                <a:schemeClr val="bg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CC60125-11D5-7BF9-C675-72528BFCD463}"/>
              </a:ext>
            </a:extLst>
          </p:cNvPr>
          <p:cNvSpPr txBox="1">
            <a:spLocks/>
          </p:cNvSpPr>
          <p:nvPr/>
        </p:nvSpPr>
        <p:spPr>
          <a:xfrm>
            <a:off x="307238" y="-397611"/>
            <a:ext cx="11577521" cy="26878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7200" b="1" kern="1200" cap="all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/>
              <a:t>Обучение по охране труда</a:t>
            </a:r>
          </a:p>
          <a:p>
            <a:r>
              <a:rPr lang="ru-RU" sz="2000" dirty="0"/>
              <a:t>технических (главных технических) инспекторов труда общероссийского профсоюза образования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539E76C-6F82-CD6C-C4F7-CA6D5E9A2E9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359" y="351322"/>
            <a:ext cx="1199158" cy="869645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A647649-376E-EB87-C15E-47FB9E82B80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8558" y="378756"/>
            <a:ext cx="745537" cy="842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24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CFFB944-C258-513C-D926-FE7F2FE5F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03" y="474348"/>
            <a:ext cx="9875520" cy="135636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Исключения- Договоры оказания услуг </a:t>
            </a:r>
            <a:br>
              <a:rPr lang="ru-RU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ru-RU" b="1" dirty="0" err="1">
                <a:solidFill>
                  <a:schemeClr val="bg2">
                    <a:lumMod val="50000"/>
                  </a:schemeClr>
                </a:solidFill>
              </a:rPr>
              <a:t>гражданско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 –правового характера)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BD3634A-11CE-4FE1-AC0F-CEB1DF6E35DF}"/>
              </a:ext>
            </a:extLst>
          </p:cNvPr>
          <p:cNvSpPr/>
          <p:nvPr/>
        </p:nvSpPr>
        <p:spPr>
          <a:xfrm>
            <a:off x="534099" y="1948154"/>
            <a:ext cx="1112380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Требования трудового законодательства распространяются только на трудовые отношения, то есть те договорные отношения, где одна сторона - работник, а другая сторона - работодатель. 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/>
              <a:t>Договор гражданско-правового характера регулируется ГК РФ, где нет требований о расследовании несчастных случаев.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Исключения – признаки трудовых отношений.</a:t>
            </a:r>
          </a:p>
          <a:p>
            <a:pPr algn="ctr"/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Пострадавший (его представитель, иждивенец)  может подать заявление в суд на возмещение убытков.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1228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CFFB944-C258-513C-D926-FE7F2FE5F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03" y="474348"/>
            <a:ext cx="9875520" cy="135636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Исключения- Договоры оказания услуг </a:t>
            </a:r>
            <a:br>
              <a:rPr lang="ru-RU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ru-RU" b="1" dirty="0" err="1">
                <a:solidFill>
                  <a:schemeClr val="bg2">
                    <a:lumMod val="50000"/>
                  </a:schemeClr>
                </a:solidFill>
              </a:rPr>
              <a:t>гражданско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 –правового характера)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BD3634A-11CE-4FE1-AC0F-CEB1DF6E35DF}"/>
              </a:ext>
            </a:extLst>
          </p:cNvPr>
          <p:cNvSpPr/>
          <p:nvPr/>
        </p:nvSpPr>
        <p:spPr>
          <a:xfrm>
            <a:off x="534099" y="1948154"/>
            <a:ext cx="1112380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Важно!</a:t>
            </a:r>
          </a:p>
          <a:p>
            <a:r>
              <a:rPr lang="ru-RU" sz="2800" dirty="0"/>
              <a:t>Согласно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п.17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приказа Минтруда России от 20.04.2022 N 223н</a:t>
            </a:r>
            <a:r>
              <a:rPr lang="ru-RU" sz="2800" dirty="0"/>
              <a:t>, тяжелые несчастные случаи и несчастные случаи со смертельным исходом, происшедшие с лицами, выполнявшими работу на основе договора гражданско-правового характера, расследуются в порядке, установленном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ТК РФ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 ….</a:t>
            </a:r>
            <a:r>
              <a:rPr lang="ru-RU" sz="2800" dirty="0"/>
              <a:t>на основании заявления пострадавшего (его законного представителя или иного доверенного лица), а также на основании информации правоохранительных органов, органов исполнительной власти, профсоюзов и исполнительного органа страховщика.</a:t>
            </a:r>
            <a:endParaRPr lang="ru-RU" sz="24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5130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DEF6A-118E-C634-802A-DD73AD8BC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1D39086C-C842-E1A6-9EA0-C47B2AACAA4E}"/>
              </a:ext>
            </a:extLst>
          </p:cNvPr>
          <p:cNvSpPr txBox="1">
            <a:spLocks/>
          </p:cNvSpPr>
          <p:nvPr/>
        </p:nvSpPr>
        <p:spPr>
          <a:xfrm>
            <a:off x="2860173" y="560673"/>
            <a:ext cx="8767860" cy="13881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/>
              <a:t>ООО «Учебный центр «АВТОРИТЕТ»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3158B899-AADC-61DE-D90A-5FD10A59ED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1315715"/>
              </p:ext>
            </p:extLst>
          </p:nvPr>
        </p:nvGraphicFramePr>
        <p:xfrm>
          <a:off x="788565" y="469409"/>
          <a:ext cx="10839468" cy="5827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1581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108" y="349542"/>
            <a:ext cx="11381064" cy="135636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Термины и определения</a:t>
            </a:r>
            <a:r>
              <a:rPr lang="ru-RU" sz="5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br>
              <a:rPr lang="ru-RU" sz="54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(Приказ Минтруда № 656н)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1971" y="1965959"/>
            <a:ext cx="11171339" cy="4426451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</a:rPr>
              <a:t>Контролирующий работодатель (Заказчик) </a:t>
            </a:r>
            <a:r>
              <a:rPr lang="ru-RU" sz="3200" dirty="0">
                <a:solidFill>
                  <a:schemeClr val="tx1"/>
                </a:solidFill>
              </a:rPr>
              <a:t>– работодатель, под контролем которого находится территория или объект, на которых осуществляется производство работ либо оказание услуг другим работодателем.</a:t>
            </a:r>
          </a:p>
          <a:p>
            <a:pPr marL="45720" indent="0">
              <a:buNone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</a:rPr>
              <a:t>Зависимый работодатель (Подрядчик) 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– </a:t>
            </a:r>
            <a:r>
              <a:rPr lang="ru-RU" sz="3200" dirty="0">
                <a:solidFill>
                  <a:schemeClr val="tx1"/>
                </a:solidFill>
              </a:rPr>
              <a:t>работодатель, осуществляющий производство работ (оказание услуг) на территории или объекте, находящихся под контролем другого работодателя.</a:t>
            </a:r>
            <a:endParaRPr lang="ru-RU" sz="3200" dirty="0">
              <a:solidFill>
                <a:schemeClr val="tx1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5720" indent="0">
              <a:buNone/>
            </a:pP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</a:rPr>
              <a:t>Зависимых работодателей может быть несколько. Они могут выполнять одновременно как совместные работы, так и совмещаемые работы</a:t>
            </a:r>
            <a:r>
              <a:rPr lang="ru-RU" sz="2800" i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4575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108" y="349542"/>
            <a:ext cx="11381064" cy="135636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Термины и определения</a:t>
            </a:r>
            <a:r>
              <a:rPr lang="ru-RU" sz="5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br>
              <a:rPr lang="ru-RU" sz="54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(Приказ Минтруда № 656н)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1971" y="1965960"/>
            <a:ext cx="11171339" cy="40233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Совместные работы </a:t>
            </a:r>
            <a:r>
              <a:rPr lang="ru-RU" sz="3600" dirty="0">
                <a:solidFill>
                  <a:schemeClr val="tx1"/>
                </a:solidFill>
              </a:rPr>
              <a:t>- выполнение разными зависимыми работодателями </a:t>
            </a:r>
            <a:r>
              <a:rPr lang="ru-RU" sz="3600" b="1" dirty="0">
                <a:solidFill>
                  <a:schemeClr val="tx1"/>
                </a:solidFill>
              </a:rPr>
              <a:t>одновременно работ на одной территории.</a:t>
            </a:r>
          </a:p>
          <a:p>
            <a:pPr marL="45720" indent="0">
              <a:buNone/>
            </a:pP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Совмещаемые работы </a:t>
            </a:r>
            <a:r>
              <a:rPr lang="ru-RU" sz="3600" dirty="0">
                <a:solidFill>
                  <a:schemeClr val="tx1"/>
                </a:solidFill>
              </a:rPr>
              <a:t>- выполнение разными зависимыми работодателями </a:t>
            </a:r>
            <a:r>
              <a:rPr lang="ru-RU" sz="3600" b="1" dirty="0">
                <a:solidFill>
                  <a:schemeClr val="tx1"/>
                </a:solidFill>
              </a:rPr>
              <a:t>одновременно разных работ на одной территории.</a:t>
            </a:r>
            <a:endParaRPr lang="ru-RU" sz="3600" b="1" dirty="0">
              <a:solidFill>
                <a:schemeClr val="tx1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738999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6AD653-BFF3-C994-3652-CD6F2997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885" y="332764"/>
            <a:ext cx="9875520" cy="1356360"/>
          </a:xfrm>
        </p:spPr>
        <p:txBody>
          <a:bodyPr/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Статья 214 ТК РФ </a:t>
            </a:r>
            <a:br>
              <a:rPr lang="ru-RU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Обязанности работодателя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B4A61D2-0632-40F1-8DA3-C964F120308C}"/>
              </a:ext>
            </a:extLst>
          </p:cNvPr>
          <p:cNvSpPr/>
          <p:nvPr/>
        </p:nvSpPr>
        <p:spPr>
          <a:xfrm>
            <a:off x="534099" y="1689124"/>
            <a:ext cx="1112380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При производстве работ (оказании услуг) на территории, находящейся под контролем другого работодателя (иного лица), работодатель, осуществляющий производство работ (оказание услуг), обязан перед началом производства работ (оказания услуг) </a:t>
            </a:r>
            <a:r>
              <a:rPr lang="ru-RU" sz="2800" b="1" dirty="0"/>
              <a:t>согласовать с другим работодателем (иным лицом) мероприятия по предотвращению случаев повреждения здоровья работников, в том числе работников сторонних организаций, производящих работы (оказывающих услуги) на данной территории. </a:t>
            </a:r>
          </a:p>
          <a:p>
            <a:endParaRPr lang="ru-RU" sz="2400" b="1" dirty="0"/>
          </a:p>
          <a:p>
            <a:endParaRPr lang="ru-RU" sz="2400" b="1" dirty="0"/>
          </a:p>
          <a:p>
            <a:pPr algn="ctr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Примерный перечень мероприятий описан в Приказе Минтруда № 656н.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9722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D7E3BF3-E1BC-90CB-28EB-7AF52268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925" y="391487"/>
            <a:ext cx="11561428" cy="135636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Положение о допуске подрядных организаций</a:t>
            </a:r>
            <a:br>
              <a:rPr lang="ru-RU" sz="54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(п. 7 Приказа Минтруда № 776н)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903A577-7E34-AB51-F76B-03CB8B62A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926" y="2033071"/>
            <a:ext cx="11307662" cy="4158005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200" dirty="0">
                <a:solidFill>
                  <a:schemeClr val="tx1"/>
                </a:solidFill>
              </a:rPr>
              <a:t>В случае регулярного (не реже одного раза в год) заключения договора подряда, разрабатывается и утверждается распорядительным документом работодателя положение о допуске подрядных организаций к производству работ на территории работодателя, в котором будет указан необходимый перечень документов, представляемых перед допуском к работам и правила организации таких работ.</a:t>
            </a:r>
          </a:p>
          <a:p>
            <a:pPr marL="45720" indent="0" algn="ctr">
              <a:buNone/>
            </a:pPr>
            <a:r>
              <a:rPr lang="ru-RU" sz="3200" b="1" i="1" dirty="0">
                <a:solidFill>
                  <a:schemeClr val="accent6">
                    <a:lumMod val="75000"/>
                  </a:schemeClr>
                </a:solidFill>
                <a:effectLst/>
              </a:rPr>
              <a:t>Рекомендуемая норма.</a:t>
            </a:r>
          </a:p>
        </p:txBody>
      </p:sp>
    </p:spTree>
    <p:extLst>
      <p:ext uri="{BB962C8B-B14F-4D97-AF65-F5344CB8AC3E}">
        <p14:creationId xmlns:p14="http://schemas.microsoft.com/office/powerpoint/2010/main" val="2662538321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Другая 3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45A99D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395</TotalTime>
  <Words>2280</Words>
  <Application>Microsoft Office PowerPoint</Application>
  <PresentationFormat>Широкоэкранный</PresentationFormat>
  <Paragraphs>156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Arial </vt:lpstr>
      <vt:lpstr>Corbel</vt:lpstr>
      <vt:lpstr>Базис</vt:lpstr>
      <vt:lpstr>«Организация безопасного выполнения подрядных работ на территории образовательной организации» </vt:lpstr>
      <vt:lpstr>Нормативные документы</vt:lpstr>
      <vt:lpstr>Исключения- Договоры оказания услуг  (гражданско –правового характера)</vt:lpstr>
      <vt:lpstr>Исключения- Договоры оказания услуг  (гражданско –правового характера)</vt:lpstr>
      <vt:lpstr>Презентация PowerPoint</vt:lpstr>
      <vt:lpstr>Термины и определения  (Приказ Минтруда № 656н)</vt:lpstr>
      <vt:lpstr>Термины и определения  (Приказ Минтруда № 656н)</vt:lpstr>
      <vt:lpstr>Статья 214 ТК РФ  Обязанности работодателя</vt:lpstr>
      <vt:lpstr>Положение о допуске подрядных организаций (п. 7 Приказа Минтруда № 776н)</vt:lpstr>
      <vt:lpstr>Действия Заказчика до начала проведения работ (Приказ Минтруда № 656н)</vt:lpstr>
      <vt:lpstr>Действия Заказчика до начала проведения работ (Приказ Минтруда № 656н)</vt:lpstr>
      <vt:lpstr>Условия  договора с подрядной организацией: (Важное! Приказ Минтруда № 656н)</vt:lpstr>
      <vt:lpstr>Условия договора с подрядной организацией: (Важное! Приказ Минтруда № 656н)</vt:lpstr>
      <vt:lpstr>Позиции договора с подрядной организацией: (Дополнительно! Пп.26- 31 Приказа Минтруда № 656н)</vt:lpstr>
      <vt:lpstr>Презентация PowerPoint</vt:lpstr>
      <vt:lpstr>Презентация PowerPoint</vt:lpstr>
      <vt:lpstr>Единый перечень вредных и (или) опасных производственных факторов  (п.2 Приказа Минтруда № 656н) </vt:lpstr>
      <vt:lpstr>Акт- допуск (п.4 Приказа Минтруда № 656н)</vt:lpstr>
      <vt:lpstr>В каких случаях требуется акт- допуск (п.4 Приказа Минтруда № 656н)</vt:lpstr>
      <vt:lpstr>Презентация PowerPoint</vt:lpstr>
      <vt:lpstr>Наряд – допуск (на проведение работ повышенной опасности, опасных работ)</vt:lpstr>
      <vt:lpstr>Презентация PowerPoint</vt:lpstr>
      <vt:lpstr>Заказчик согласовывает наряды – допуска в следующих случаях: </vt:lpstr>
      <vt:lpstr>Обязанности заказчика при проведении совместных работ (пп.5-7 Приказа Минтруда № 656н)</vt:lpstr>
      <vt:lpstr>Расследование несчастного случая (ч.6 и ч.7 Статьи 229 ТК РФ)</vt:lpstr>
      <vt:lpstr>Примеры локально- нормативных актов по взаимодействию с подрядными организациями филиала  ООО «Производственная компания Аквариус» в г.Шуя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Качер Надежда Сергеевна</cp:lastModifiedBy>
  <cp:revision>46</cp:revision>
  <dcterms:created xsi:type="dcterms:W3CDTF">2026-01-29T12:22:57Z</dcterms:created>
  <dcterms:modified xsi:type="dcterms:W3CDTF">2026-05-15T14:15:46Z</dcterms:modified>
</cp:coreProperties>
</file>